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9"/>
  </p:notesMasterIdLst>
  <p:handoutMasterIdLst>
    <p:handoutMasterId r:id="rId20"/>
  </p:handoutMasterIdLst>
  <p:sldIdLst>
    <p:sldId id="291" r:id="rId2"/>
    <p:sldId id="259" r:id="rId3"/>
    <p:sldId id="279" r:id="rId4"/>
    <p:sldId id="280" r:id="rId5"/>
    <p:sldId id="281" r:id="rId6"/>
    <p:sldId id="282" r:id="rId7"/>
    <p:sldId id="283" r:id="rId8"/>
    <p:sldId id="284" r:id="rId9"/>
    <p:sldId id="269" r:id="rId10"/>
    <p:sldId id="285" r:id="rId11"/>
    <p:sldId id="271" r:id="rId12"/>
    <p:sldId id="272" r:id="rId13"/>
    <p:sldId id="275" r:id="rId14"/>
    <p:sldId id="273" r:id="rId15"/>
    <p:sldId id="287" r:id="rId16"/>
    <p:sldId id="286"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881" autoAdjust="0"/>
  </p:normalViewPr>
  <p:slideViewPr>
    <p:cSldViewPr>
      <p:cViewPr>
        <p:scale>
          <a:sx n="83" d="100"/>
          <a:sy n="83" d="100"/>
        </p:scale>
        <p:origin x="-26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10/28/2014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14933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10/28/2014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9595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1</a:t>
            </a:fld>
            <a:endParaRPr lang="en-US" dirty="0"/>
          </a:p>
        </p:txBody>
      </p:sp>
    </p:spTree>
    <p:extLst>
      <p:ext uri="{BB962C8B-B14F-4D97-AF65-F5344CB8AC3E}">
        <p14:creationId xmlns:p14="http://schemas.microsoft.com/office/powerpoint/2010/main" val="420270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18915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link and go to </a:t>
            </a:r>
            <a:r>
              <a:rPr lang="en-US" baseline="0" smtClean="0"/>
              <a:t>GANP page 56</a:t>
            </a:r>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extLst>
      <p:ext uri="{BB962C8B-B14F-4D97-AF65-F5344CB8AC3E}">
        <p14:creationId xmlns:p14="http://schemas.microsoft.com/office/powerpoint/2010/main" val="322490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module makes available a set of messages to describe consistent transfer conditions</a:t>
            </a:r>
          </a:p>
          <a:p>
            <a:r>
              <a:rPr lang="en-US" sz="1200" dirty="0" smtClean="0"/>
              <a:t>via electronic means across ATS units’ boundaries. It consists of the implementation of the set of AIDC</a:t>
            </a:r>
          </a:p>
          <a:p>
            <a:r>
              <a:rPr lang="en-US" sz="1200" dirty="0" smtClean="0"/>
              <a:t>messages in the flight data processing systems (FDPS) of the different ATS units involved and the</a:t>
            </a:r>
          </a:p>
          <a:p>
            <a:r>
              <a:rPr lang="en-US" sz="1200" dirty="0" smtClean="0"/>
              <a:t>establishment of a Letter of Agreement (</a:t>
            </a:r>
            <a:r>
              <a:rPr lang="en-US" sz="1200" dirty="0" err="1" smtClean="0"/>
              <a:t>LoA</a:t>
            </a:r>
            <a:r>
              <a:rPr lang="en-US" sz="1200" dirty="0" smtClean="0"/>
              <a:t>) between these units to set the appropriate parameters</a:t>
            </a:r>
            <a:endParaRPr lang="en-GB" sz="1200" dirty="0" smtClean="0"/>
          </a:p>
          <a:p>
            <a:pPr lvl="1">
              <a:buNone/>
            </a:pPr>
            <a:endParaRPr lang="en-GB" sz="2400" dirty="0" smtClean="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extLst>
      <p:ext uri="{BB962C8B-B14F-4D97-AF65-F5344CB8AC3E}">
        <p14:creationId xmlns:p14="http://schemas.microsoft.com/office/powerpoint/2010/main" val="134343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Required procedures exist. They need local analysis of the specific flows and should be</a:t>
            </a:r>
          </a:p>
          <a:p>
            <a:r>
              <a:rPr lang="en-US" sz="1200" b="0" i="0" u="none" strike="noStrike" kern="1200" baseline="0" dirty="0" smtClean="0">
                <a:solidFill>
                  <a:schemeClr val="tx1"/>
                </a:solidFill>
                <a:latin typeface="+mn-lt"/>
                <a:ea typeface="+mn-ea"/>
                <a:cs typeface="+mn-cs"/>
              </a:rPr>
              <a:t>spelled out in a Letter of Agreement between ATS units; the experience from other regions can be a</a:t>
            </a:r>
          </a:p>
          <a:p>
            <a:r>
              <a:rPr lang="en-US" sz="1200" b="0" i="0" u="none" strike="noStrike" kern="1200" baseline="0" dirty="0" smtClean="0">
                <a:solidFill>
                  <a:schemeClr val="tx1"/>
                </a:solidFill>
                <a:latin typeface="+mn-lt"/>
                <a:ea typeface="+mn-ea"/>
                <a:cs typeface="+mn-cs"/>
              </a:rPr>
              <a:t>useful reference.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290777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17</a:t>
            </a:fld>
            <a:endParaRPr lang="en-US"/>
          </a:p>
        </p:txBody>
      </p:sp>
    </p:spTree>
    <p:extLst>
      <p:ext uri="{BB962C8B-B14F-4D97-AF65-F5344CB8AC3E}">
        <p14:creationId xmlns:p14="http://schemas.microsoft.com/office/powerpoint/2010/main" val="2050887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0000"/>
            <a:ext cx="5688632"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4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62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78539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40768"/>
            <a:ext cx="6019800" cy="478539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571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134076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userDrawn="1"/>
        </p:nvGrpSpPr>
        <p:grpSpPr bwMode="auto">
          <a:xfrm>
            <a:off x="3491880" y="325746"/>
            <a:ext cx="2205287" cy="1807110"/>
            <a:chOff x="240" y="144"/>
            <a:chExt cx="1296" cy="1062"/>
          </a:xfrm>
          <a:solidFill>
            <a:srgbClr val="1B4177"/>
          </a:solidFill>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grpSp>
      <p:pic>
        <p:nvPicPr>
          <p:cNvPr id="9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590" y="2466975"/>
            <a:ext cx="7365826" cy="37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userDrawn="1"/>
        </p:nvSpPr>
        <p:spPr>
          <a:xfrm>
            <a:off x="2171700" y="3962400"/>
            <a:ext cx="4800600" cy="715089"/>
          </a:xfrm>
          <a:prstGeom prst="round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GB" sz="3600" b="1" dirty="0">
                <a:solidFill>
                  <a:srgbClr val="1B4177"/>
                </a:solidFill>
                <a:effectLst>
                  <a:outerShdw blurRad="50800" dist="38100" dir="2700000" algn="tl" rotWithShape="0">
                    <a:prstClr val="black">
                      <a:alpha val="40000"/>
                    </a:prstClr>
                  </a:outerShdw>
                </a:effectLst>
              </a:rPr>
              <a:t>Thank </a:t>
            </a:r>
            <a:r>
              <a:rPr lang="en-GB" sz="3600" b="1" dirty="0" smtClean="0">
                <a:solidFill>
                  <a:srgbClr val="1B4177"/>
                </a:solidFill>
                <a:effectLst>
                  <a:outerShdw blurRad="50800" dist="38100" dir="2700000" algn="tl" rotWithShape="0">
                    <a:prstClr val="black">
                      <a:alpha val="40000"/>
                    </a:prstClr>
                  </a:outerShdw>
                </a:effectLst>
              </a:rPr>
              <a:t>You</a:t>
            </a:r>
            <a:endParaRPr lang="en-GB" sz="3600" b="1" dirty="0">
              <a:solidFill>
                <a:srgbClr val="1B4177"/>
              </a:solidFill>
              <a:effectLst>
                <a:outerShdw blurRad="50800" dist="38100" dir="2700000" algn="tl" rotWithShape="0">
                  <a:prstClr val="black">
                    <a:alpha val="40000"/>
                  </a:prstClr>
                </a:outerShdw>
              </a:effectLst>
            </a:endParaRPr>
          </a:p>
        </p:txBody>
      </p:sp>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17511"/>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extLst>
      <p:ext uri="{BB962C8B-B14F-4D97-AF65-F5344CB8AC3E}">
        <p14:creationId xmlns:p14="http://schemas.microsoft.com/office/powerpoint/2010/main" val="107308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404466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12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5685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06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91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1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11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55160" cy="92370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4639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112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397-8921-489F-B39C-2E8FC685A84F}" type="slidenum">
              <a:rPr lang="en-US" smtClean="0"/>
              <a:pPr/>
              <a:t>‹#›</a:t>
            </a:fld>
            <a:endParaRPr lang="en-US"/>
          </a:p>
        </p:txBody>
      </p:sp>
      <p:sp>
        <p:nvSpPr>
          <p:cNvPr id="7" name="Rectangle 6"/>
          <p:cNvSpPr/>
          <p:nvPr userDrawn="1"/>
        </p:nvSpPr>
        <p:spPr>
          <a:xfrm>
            <a:off x="0" y="0"/>
            <a:ext cx="9144000" cy="1340768"/>
          </a:xfrm>
          <a:prstGeom prst="rect">
            <a:avLst/>
          </a:prstGeom>
          <a:blipFill dpi="0" rotWithShape="1">
            <a:blip r:embed="rId1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Rectangle 7"/>
          <p:cNvSpPr/>
          <p:nvPr userDrawn="1"/>
        </p:nvSpPr>
        <p:spPr>
          <a:xfrm>
            <a:off x="35496" y="6309320"/>
            <a:ext cx="9073008"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txBox="1">
            <a:spLocks/>
          </p:cNvSpPr>
          <p:nvPr userDrawn="1"/>
        </p:nvSpPr>
        <p:spPr>
          <a:xfrm>
            <a:off x="350168"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E3B26C-73AB-4A40-93F7-43A9E526C3BC}" type="datetime3">
              <a:rPr lang="en-US" sz="1400" smtClean="0">
                <a:solidFill>
                  <a:srgbClr val="666666"/>
                </a:solidFill>
              </a:rPr>
              <a:pPr/>
              <a:t>28 October 2014</a:t>
            </a:fld>
            <a:endParaRPr lang="en-US" sz="1400" dirty="0">
              <a:solidFill>
                <a:srgbClr val="666666"/>
              </a:solidFill>
            </a:endParaRPr>
          </a:p>
        </p:txBody>
      </p:sp>
      <p:sp>
        <p:nvSpPr>
          <p:cNvPr id="10" name="Slide Number Placeholder 5"/>
          <p:cNvSpPr txBox="1">
            <a:spLocks/>
          </p:cNvSpPr>
          <p:nvPr userDrawn="1"/>
        </p:nvSpPr>
        <p:spPr>
          <a:xfrm>
            <a:off x="6686872"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666666"/>
                </a:solidFill>
              </a:rPr>
              <a:t>Page </a:t>
            </a:r>
            <a:fld id="{AEBC9397-8921-489F-B39C-2E8FC685A84F}" type="slidenum">
              <a:rPr lang="en-US" sz="1400" smtClean="0">
                <a:solidFill>
                  <a:srgbClr val="666666"/>
                </a:solidFill>
              </a:rPr>
              <a:pPr algn="r"/>
              <a:t>‹#›</a:t>
            </a:fld>
            <a:endParaRPr lang="en-US" sz="1400" dirty="0">
              <a:solidFill>
                <a:srgbClr val="666666"/>
              </a:solidFill>
            </a:endParaRPr>
          </a:p>
        </p:txBody>
      </p:sp>
      <p:sp>
        <p:nvSpPr>
          <p:cNvPr id="13" name="Rectangle 12"/>
          <p:cNvSpPr/>
          <p:nvPr userDrawn="1"/>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3112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Supporting%20Doc/AIDCOLDI%20plan.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24" y="1772816"/>
            <a:ext cx="8458200" cy="1584176"/>
          </a:xfrm>
        </p:spPr>
        <p:txBody>
          <a:bodyPr>
            <a:normAutofit fontScale="90000"/>
          </a:bodyPr>
          <a:lstStyle/>
          <a:p>
            <a:r>
              <a:rPr lang="en-US" sz="1400" b="0" dirty="0" smtClean="0"/>
              <a:t> </a:t>
            </a:r>
            <a:r>
              <a:rPr lang="en-US" sz="1400" b="0" dirty="0"/>
              <a:t/>
            </a:r>
            <a:br>
              <a:rPr lang="en-US" sz="1400" b="0" dirty="0"/>
            </a:br>
            <a:r>
              <a:rPr lang="en-US" sz="1400" b="0" dirty="0" smtClean="0"/>
              <a:t> </a:t>
            </a:r>
            <a:r>
              <a:rPr lang="en-US" sz="3200" b="0" dirty="0" smtClean="0"/>
              <a:t>(SIP) ASBU </a:t>
            </a:r>
            <a:r>
              <a:rPr lang="en-US" sz="3200" b="0" dirty="0"/>
              <a:t>BO-FICE </a:t>
            </a:r>
            <a:r>
              <a:rPr lang="en-US" sz="3200" b="0" dirty="0" smtClean="0"/>
              <a:t>- AIDC </a:t>
            </a:r>
            <a:r>
              <a:rPr lang="en-US" sz="3200" b="0" dirty="0"/>
              <a:t>Implementation Seminar</a:t>
            </a:r>
            <a:br>
              <a:rPr lang="en-US" sz="3200" b="0" dirty="0"/>
            </a:br>
            <a:r>
              <a:rPr lang="en-US" sz="3200" b="0" i="1" dirty="0"/>
              <a:t>(Bangkok, Thailand, 28- 31 October 2014</a:t>
            </a:r>
            <a:r>
              <a:rPr lang="en-US" sz="3200" b="0" i="1" dirty="0" smtClean="0"/>
              <a:t>)</a:t>
            </a:r>
            <a:br>
              <a:rPr lang="en-US" sz="3200" b="0" i="1" dirty="0" smtClean="0"/>
            </a:br>
            <a:r>
              <a:rPr lang="en-US" sz="1400" b="0" i="1" dirty="0"/>
              <a:t/>
            </a:r>
            <a:br>
              <a:rPr lang="en-US" sz="1400" b="0" i="1" dirty="0"/>
            </a:br>
            <a:endParaRPr lang="en-CA" sz="2400" dirty="0">
              <a:solidFill>
                <a:schemeClr val="accent6"/>
              </a:solidFill>
            </a:endParaRPr>
          </a:p>
        </p:txBody>
      </p:sp>
      <p:sp>
        <p:nvSpPr>
          <p:cNvPr id="6" name="Subtitle 3"/>
          <p:cNvSpPr>
            <a:spLocks noGrp="1"/>
          </p:cNvSpPr>
          <p:nvPr>
            <p:ph type="subTitle" idx="1"/>
          </p:nvPr>
        </p:nvSpPr>
        <p:spPr>
          <a:xfrm>
            <a:off x="1371600" y="3861048"/>
            <a:ext cx="6400800" cy="1872208"/>
          </a:xfrm>
        </p:spPr>
        <p:txBody>
          <a:bodyPr>
            <a:noAutofit/>
          </a:bodyPr>
          <a:lstStyle/>
          <a:p>
            <a:r>
              <a:rPr lang="en-US" sz="2000" b="1" dirty="0" smtClean="0">
                <a:effectLst>
                  <a:outerShdw blurRad="38100" dist="38100" dir="2700000" algn="tl">
                    <a:srgbClr val="000000">
                      <a:alpha val="43137"/>
                    </a:srgbClr>
                  </a:outerShdw>
                </a:effectLst>
              </a:rPr>
              <a:t>Raza Gulam</a:t>
            </a:r>
            <a:endParaRPr lang="en-US" sz="2000" b="1" dirty="0">
              <a:effectLst>
                <a:outerShdw blurRad="38100" dist="38100" dir="2700000" algn="tl">
                  <a:srgbClr val="000000">
                    <a:alpha val="43137"/>
                  </a:srgbClr>
                </a:outerShdw>
              </a:effectLst>
            </a:endParaRPr>
          </a:p>
          <a:p>
            <a:pPr>
              <a:spcBef>
                <a:spcPts val="0"/>
              </a:spcBef>
            </a:pPr>
            <a:r>
              <a:rPr lang="en-US" sz="2000" dirty="0"/>
              <a:t>Regional Officer, </a:t>
            </a:r>
            <a:r>
              <a:rPr lang="en-US" sz="2000" dirty="0" smtClean="0"/>
              <a:t>CNS  </a:t>
            </a:r>
          </a:p>
          <a:p>
            <a:r>
              <a:rPr lang="en-US" sz="2000" i="1" dirty="0" smtClean="0">
                <a:effectLst>
                  <a:outerShdw blurRad="38100" dist="38100" dir="2700000" algn="tl">
                    <a:srgbClr val="000000">
                      <a:alpha val="43137"/>
                    </a:srgbClr>
                  </a:outerShdw>
                </a:effectLst>
              </a:rPr>
              <a:t>ICAO MID Regional Office, Cairo</a:t>
            </a:r>
            <a:endParaRPr lang="en-US" sz="2000" i="1" dirty="0">
              <a:effectLst>
                <a:outerShdw blurRad="38100" dist="38100" dir="2700000" algn="tl">
                  <a:srgbClr val="000000">
                    <a:alpha val="43137"/>
                  </a:srgbClr>
                </a:outerShdw>
              </a:effectLst>
            </a:endParaRPr>
          </a:p>
          <a:p>
            <a:endParaRPr lang="en-US" sz="2000" dirty="0"/>
          </a:p>
        </p:txBody>
      </p:sp>
      <p:sp>
        <p:nvSpPr>
          <p:cNvPr id="7" name="Subtitle 2"/>
          <p:cNvSpPr txBox="1">
            <a:spLocks/>
          </p:cNvSpPr>
          <p:nvPr/>
        </p:nvSpPr>
        <p:spPr>
          <a:xfrm>
            <a:off x="1411560" y="6417568"/>
            <a:ext cx="6400800" cy="28803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EF5E41"/>
              </a:buClr>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EF5E41"/>
              </a:buClr>
              <a:buFont typeface="Arial" pitchFamily="34" charset="0"/>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F5E41"/>
              </a:buClr>
              <a:buFont typeface="Arial" pitchFamily="34" charset="0"/>
              <a:buNone/>
              <a:defRPr sz="2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F5E41"/>
              </a:buClr>
              <a:buFont typeface="Arial" pitchFamily="34" charset="0"/>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F5E41"/>
              </a:buClr>
              <a:buFont typeface="Arial" pitchFamily="34" charset="0"/>
              <a:buNone/>
              <a:defRPr sz="20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i="1" dirty="0" smtClean="0"/>
              <a:t> ASBU B0 FICE AIDC Seminar  </a:t>
            </a:r>
            <a:r>
              <a:rPr lang="en-US" sz="1400" i="1" dirty="0"/>
              <a:t>28- 31 October 2014</a:t>
            </a:r>
            <a:endParaRPr lang="en-US" sz="1400" i="1" dirty="0">
              <a:solidFill>
                <a:srgbClr val="5A6870"/>
              </a:solidFill>
            </a:endParaRPr>
          </a:p>
        </p:txBody>
      </p:sp>
    </p:spTree>
    <p:extLst>
      <p:ext uri="{BB962C8B-B14F-4D97-AF65-F5344CB8AC3E}">
        <p14:creationId xmlns:p14="http://schemas.microsoft.com/office/powerpoint/2010/main" val="38210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19800" y="6629400"/>
            <a:ext cx="3124200" cy="228600"/>
          </a:xfrm>
          <a:prstGeom prst="rect">
            <a:avLst/>
          </a:prstGeom>
        </p:spPr>
        <p:txBody>
          <a:bodyPr/>
          <a:lstStyle/>
          <a:p>
            <a:endParaRPr lang="en-US" dirty="0"/>
          </a:p>
        </p:txBody>
      </p:sp>
      <p:sp>
        <p:nvSpPr>
          <p:cNvPr id="4" name="Content Placeholder 3"/>
          <p:cNvSpPr>
            <a:spLocks noGrp="1"/>
          </p:cNvSpPr>
          <p:nvPr>
            <p:ph idx="1"/>
          </p:nvPr>
        </p:nvSpPr>
        <p:spPr>
          <a:xfrm>
            <a:off x="533400" y="1524000"/>
            <a:ext cx="8382000" cy="4525963"/>
          </a:xfrm>
        </p:spPr>
        <p:txBody>
          <a:bodyPr>
            <a:noAutofit/>
          </a:bodyPr>
          <a:lstStyle/>
          <a:p>
            <a:r>
              <a:rPr lang="en-GB" dirty="0" smtClean="0"/>
              <a:t>Required procedures exist</a:t>
            </a:r>
          </a:p>
          <a:p>
            <a:pPr>
              <a:buNone/>
            </a:pPr>
            <a:endParaRPr lang="en-GB" sz="800" dirty="0" smtClean="0"/>
          </a:p>
          <a:p>
            <a:pPr>
              <a:buNone/>
            </a:pPr>
            <a:endParaRPr lang="en-GB" sz="800" dirty="0" smtClean="0"/>
          </a:p>
          <a:p>
            <a:r>
              <a:rPr lang="en-GB" dirty="0" smtClean="0"/>
              <a:t>Experience from other regions can be a useful reference</a:t>
            </a:r>
          </a:p>
          <a:p>
            <a:pPr>
              <a:buNone/>
            </a:pPr>
            <a:endParaRPr lang="en-GB" dirty="0" smtClean="0"/>
          </a:p>
          <a:p>
            <a:pPr lvl="1">
              <a:buNone/>
            </a:pPr>
            <a:endParaRPr lang="en-GB" sz="3200" dirty="0"/>
          </a:p>
        </p:txBody>
      </p:sp>
      <p:sp>
        <p:nvSpPr>
          <p:cNvPr id="6" name="Title 2"/>
          <p:cNvSpPr>
            <a:spLocks noGrp="1"/>
          </p:cNvSpPr>
          <p:nvPr>
            <p:ph type="title"/>
          </p:nvPr>
        </p:nvSpPr>
        <p:spPr>
          <a:xfrm>
            <a:off x="0" y="0"/>
            <a:ext cx="9144000" cy="1143000"/>
          </a:xfrm>
        </p:spPr>
        <p:txBody>
          <a:bodyPr/>
          <a:lstStyle/>
          <a:p>
            <a:r>
              <a:rPr lang="en-GB" sz="3200" dirty="0" smtClean="0"/>
              <a:t>Module N° B0-FICE – Necessary Procedures </a:t>
            </a:r>
            <a:br>
              <a:rPr lang="en-GB" sz="3200" dirty="0" smtClean="0"/>
            </a:br>
            <a:r>
              <a:rPr lang="en-GB" sz="3200" dirty="0" smtClean="0"/>
              <a:t>(Air &amp; Ground)</a:t>
            </a:r>
            <a:endParaRPr lang="en-GB" sz="2000" dirty="0"/>
          </a:p>
        </p:txBody>
      </p:sp>
    </p:spTree>
    <p:extLst>
      <p:ext uri="{BB962C8B-B14F-4D97-AF65-F5344CB8AC3E}">
        <p14:creationId xmlns:p14="http://schemas.microsoft.com/office/powerpoint/2010/main" val="178154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GB" sz="3200" dirty="0" smtClean="0"/>
              <a:t>Module B0-FICE – Necessary System Capability</a:t>
            </a:r>
            <a:endParaRPr lang="en-GB" sz="2000" dirty="0"/>
          </a:p>
        </p:txBody>
      </p:sp>
      <p:sp>
        <p:nvSpPr>
          <p:cNvPr id="4" name="Content Placeholder 3"/>
          <p:cNvSpPr>
            <a:spLocks noGrp="1"/>
          </p:cNvSpPr>
          <p:nvPr>
            <p:ph idx="1"/>
          </p:nvPr>
        </p:nvSpPr>
        <p:spPr>
          <a:xfrm>
            <a:off x="228600" y="1371600"/>
            <a:ext cx="8458200" cy="4953000"/>
          </a:xfrm>
        </p:spPr>
        <p:txBody>
          <a:bodyPr>
            <a:noAutofit/>
          </a:bodyPr>
          <a:lstStyle/>
          <a:p>
            <a:r>
              <a:rPr lang="en-GB" b="1" dirty="0" smtClean="0"/>
              <a:t>Avionics</a:t>
            </a:r>
          </a:p>
          <a:p>
            <a:pPr lvl="1"/>
            <a:r>
              <a:rPr lang="en-GB" dirty="0" smtClean="0"/>
              <a:t>No specific airborne requirements</a:t>
            </a:r>
          </a:p>
          <a:p>
            <a:r>
              <a:rPr lang="en-GB" b="1" dirty="0" smtClean="0"/>
              <a:t>Ground Systems</a:t>
            </a:r>
          </a:p>
          <a:p>
            <a:pPr lvl="1"/>
            <a:r>
              <a:rPr lang="en-GB" dirty="0" smtClean="0"/>
              <a:t>A set of AIDC / OLDI messages in Flight Data Processing and could use the ground network standard AFTN-AMHS or ATN.</a:t>
            </a:r>
          </a:p>
          <a:p>
            <a:pPr lvl="1"/>
            <a:r>
              <a:rPr lang="en-GB" dirty="0" smtClean="0"/>
              <a:t> Europe is presently implementing IP Wide Area Networks</a:t>
            </a:r>
          </a:p>
          <a:p>
            <a:pPr lvl="1"/>
            <a:r>
              <a:rPr lang="en-GB" dirty="0" smtClean="0"/>
              <a:t>It also includes for oceanic ATSUs a function supporting transfer of communication via data link.</a:t>
            </a:r>
          </a:p>
          <a:p>
            <a:pPr lvl="1"/>
            <a:endParaRPr lang="en-GB" sz="2400" dirty="0" smtClean="0"/>
          </a:p>
          <a:p>
            <a:pPr>
              <a:buNone/>
            </a:pPr>
            <a:endParaRPr lang="en-GB" dirty="0" smtClean="0"/>
          </a:p>
          <a:p>
            <a:pPr lvl="1">
              <a:buNone/>
            </a:pPr>
            <a:endParaRPr lang="en-GB" sz="3200" dirty="0"/>
          </a:p>
        </p:txBody>
      </p:sp>
      <p:sp>
        <p:nvSpPr>
          <p:cNvPr id="2" name="Slide Number Placeholder 1"/>
          <p:cNvSpPr>
            <a:spLocks noGrp="1"/>
          </p:cNvSpPr>
          <p:nvPr>
            <p:ph type="sldNum" sz="quarter" idx="4294967295"/>
          </p:nvPr>
        </p:nvSpPr>
        <p:spPr>
          <a:xfrm>
            <a:off x="6019800" y="6629400"/>
            <a:ext cx="3124200" cy="228600"/>
          </a:xfrm>
        </p:spPr>
        <p:txBody>
          <a:bodyPr/>
          <a:lstStyle/>
          <a:p>
            <a:fld id="{C97275D5-4C12-42FF-82D2-635AEC9DB89A}" type="slidenum">
              <a:rPr lang="en-US" smtClean="0"/>
              <a:pPr/>
              <a:t>11</a:t>
            </a:fld>
            <a:endParaRPr lang="en-US"/>
          </a:p>
        </p:txBody>
      </p:sp>
      <p:sp>
        <p:nvSpPr>
          <p:cNvPr id="5" name="Footer Placeholder 4"/>
          <p:cNvSpPr>
            <a:spLocks noGrp="1"/>
          </p:cNvSpPr>
          <p:nvPr>
            <p:ph type="ftr" sz="quarter" idx="4294967295"/>
          </p:nvPr>
        </p:nvSpPr>
        <p:spPr>
          <a:xfrm>
            <a:off x="0" y="6629400"/>
            <a:ext cx="6553200" cy="228600"/>
          </a:xfrm>
        </p:spPr>
        <p:txBody>
          <a:bodyPr/>
          <a:lstStyle/>
          <a:p>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2400" y="98884"/>
            <a:ext cx="8534401" cy="1143000"/>
          </a:xfrm>
        </p:spPr>
        <p:txBody>
          <a:bodyPr>
            <a:normAutofit/>
          </a:bodyPr>
          <a:lstStyle/>
          <a:p>
            <a:r>
              <a:rPr lang="en-GB" sz="3000" dirty="0" smtClean="0"/>
              <a:t>Module B0-FICE – Training and Qualification Requirements</a:t>
            </a:r>
            <a:endParaRPr lang="en-GB" sz="3000" dirty="0"/>
          </a:p>
        </p:txBody>
      </p:sp>
      <p:sp>
        <p:nvSpPr>
          <p:cNvPr id="4" name="Content Placeholder 3"/>
          <p:cNvSpPr>
            <a:spLocks noGrp="1"/>
          </p:cNvSpPr>
          <p:nvPr>
            <p:ph idx="1"/>
          </p:nvPr>
        </p:nvSpPr>
        <p:spPr>
          <a:xfrm>
            <a:off x="762000" y="1524000"/>
            <a:ext cx="7848600" cy="4648200"/>
          </a:xfrm>
        </p:spPr>
        <p:txBody>
          <a:bodyPr>
            <a:noAutofit/>
          </a:bodyPr>
          <a:lstStyle/>
          <a:p>
            <a:r>
              <a:rPr lang="en-GB" dirty="0" smtClean="0"/>
              <a:t>Training for the automation support will be required. </a:t>
            </a:r>
          </a:p>
          <a:p>
            <a:r>
              <a:rPr lang="en-GB" dirty="0" smtClean="0"/>
              <a:t>Training in the operational standards and procedures are also required.</a:t>
            </a:r>
          </a:p>
          <a:p>
            <a:pPr marL="342900" lvl="2" indent="-342900"/>
            <a:r>
              <a:rPr lang="en-GB" sz="3200" dirty="0" smtClean="0"/>
              <a:t>Likewise, the qualifications requirements are identified in the regulatory requirements in Section 6 which form an integral part to the implementation of this module.</a:t>
            </a:r>
            <a:endParaRPr lang="en-CA" sz="3200" dirty="0" smtClean="0"/>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98884"/>
            <a:ext cx="8686801" cy="1143000"/>
          </a:xfrm>
        </p:spPr>
        <p:txBody>
          <a:bodyPr/>
          <a:lstStyle/>
          <a:p>
            <a:r>
              <a:rPr lang="en-GB" sz="2400" b="1" dirty="0" smtClean="0"/>
              <a:t>Module N° B0-FICE – Regulatory/Standardization needs </a:t>
            </a:r>
            <a:br>
              <a:rPr lang="en-GB" sz="2400" b="1" dirty="0" smtClean="0"/>
            </a:br>
            <a:r>
              <a:rPr lang="en-GB" sz="2400" b="1" dirty="0" smtClean="0"/>
              <a:t>and Approval Plan (Air &amp; Ground)</a:t>
            </a:r>
            <a:endParaRPr lang="en-GB" sz="2400" b="1" dirty="0"/>
          </a:p>
        </p:txBody>
      </p:sp>
      <p:sp>
        <p:nvSpPr>
          <p:cNvPr id="4" name="Content Placeholder 3"/>
          <p:cNvSpPr>
            <a:spLocks noGrp="1"/>
          </p:cNvSpPr>
          <p:nvPr>
            <p:ph idx="1"/>
          </p:nvPr>
        </p:nvSpPr>
        <p:spPr>
          <a:xfrm>
            <a:off x="762000" y="1524000"/>
            <a:ext cx="8077200" cy="4724400"/>
          </a:xfrm>
        </p:spPr>
        <p:txBody>
          <a:bodyPr>
            <a:noAutofit/>
          </a:bodyPr>
          <a:lstStyle/>
          <a:p>
            <a:pPr lvl="0"/>
            <a:r>
              <a:rPr lang="en-GB" dirty="0" smtClean="0"/>
              <a:t>Regulatory/Standardization:  Use current published criteria that include:</a:t>
            </a:r>
          </a:p>
          <a:p>
            <a:pPr lvl="1"/>
            <a:r>
              <a:rPr lang="en-GB" sz="3200" dirty="0" smtClean="0"/>
              <a:t>ICAO Doc 4444, </a:t>
            </a:r>
            <a:r>
              <a:rPr lang="en-GB" sz="3200" i="1" dirty="0" smtClean="0"/>
              <a:t>Procedures for Air Navigation Services — Air Traffic Management</a:t>
            </a:r>
            <a:r>
              <a:rPr lang="en-GB" sz="3200" dirty="0" smtClean="0"/>
              <a:t>;</a:t>
            </a:r>
          </a:p>
          <a:p>
            <a:pPr lvl="1"/>
            <a:r>
              <a:rPr lang="en-GB" sz="3200" dirty="0" smtClean="0"/>
              <a:t>EU Regulation, EC No 552/2004.</a:t>
            </a:r>
          </a:p>
          <a:p>
            <a:r>
              <a:rPr lang="en-GB" dirty="0" smtClean="0"/>
              <a:t> Approval Plans:  Regional Plans </a:t>
            </a:r>
            <a:r>
              <a:rPr lang="en-GB" dirty="0" smtClean="0">
                <a:hlinkClick r:id="rId2" action="ppaction://hlinkfile"/>
              </a:rPr>
              <a:t>“Developed</a:t>
            </a:r>
            <a:r>
              <a:rPr lang="en-GB" dirty="0" smtClean="0"/>
              <a:t>” for MID during AIDC/OLDI Seminar Mar 2014 forms regional agreement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76200" y="0"/>
            <a:ext cx="8229600" cy="1143000"/>
          </a:xfrm>
        </p:spPr>
        <p:txBody>
          <a:bodyPr/>
          <a:lstStyle/>
          <a:p>
            <a:r>
              <a:rPr lang="en-GB" sz="3200" dirty="0" smtClean="0"/>
              <a:t>Module B0- FICE – Reference Documents</a:t>
            </a:r>
            <a:r>
              <a:rPr lang="en-GB" sz="8000" dirty="0" smtClean="0"/>
              <a:t/>
            </a:r>
            <a:br>
              <a:rPr lang="en-GB" sz="8000" dirty="0" smtClean="0"/>
            </a:br>
            <a:endParaRPr lang="en-GB" sz="2000" dirty="0"/>
          </a:p>
        </p:txBody>
      </p:sp>
      <p:sp>
        <p:nvSpPr>
          <p:cNvPr id="4" name="Content Placeholder 3"/>
          <p:cNvSpPr>
            <a:spLocks noGrp="1"/>
          </p:cNvSpPr>
          <p:nvPr>
            <p:ph idx="1"/>
          </p:nvPr>
        </p:nvSpPr>
        <p:spPr>
          <a:xfrm>
            <a:off x="304800" y="1371600"/>
            <a:ext cx="8610600" cy="5105400"/>
          </a:xfrm>
        </p:spPr>
        <p:txBody>
          <a:bodyPr>
            <a:noAutofit/>
          </a:bodyPr>
          <a:lstStyle/>
          <a:p>
            <a:pPr>
              <a:buNone/>
            </a:pPr>
            <a:r>
              <a:rPr lang="en-GB" sz="2000" b="1" dirty="0" smtClean="0"/>
              <a:t>Standards</a:t>
            </a:r>
          </a:p>
          <a:p>
            <a:pPr>
              <a:buNone/>
            </a:pPr>
            <a:r>
              <a:rPr lang="en-GB" sz="1600" dirty="0" smtClean="0"/>
              <a:t>•	ICAO Doc 4444, Procedures for Air Navigation Services - Air Traffic Management, Appendix 6 - ATS Interfacility Data Communications (AIDC) Messages</a:t>
            </a:r>
          </a:p>
          <a:p>
            <a:pPr>
              <a:buNone/>
            </a:pPr>
            <a:r>
              <a:rPr lang="en-GB" sz="1600" dirty="0" smtClean="0"/>
              <a:t>•	ICAO Doc 9880, Manual on Detailed Technical Specifications for the Aeronautical Telecommunication Network (ATN) using ISO/OSI Standards and Protocols, Part II — Ground-Ground Applications — Air Traffic Services Message Handling Services (ATSMHS).</a:t>
            </a:r>
          </a:p>
          <a:p>
            <a:pPr>
              <a:buNone/>
            </a:pPr>
            <a:r>
              <a:rPr lang="en-GB" sz="2000" b="1" dirty="0" smtClean="0"/>
              <a:t>Procedures:</a:t>
            </a:r>
            <a:r>
              <a:rPr lang="en-GB" sz="1600" dirty="0" smtClean="0"/>
              <a:t> To be determined.</a:t>
            </a:r>
          </a:p>
          <a:p>
            <a:pPr>
              <a:buNone/>
            </a:pPr>
            <a:r>
              <a:rPr lang="en-GB" sz="2000" b="1" dirty="0" smtClean="0"/>
              <a:t>Guidance Material</a:t>
            </a:r>
          </a:p>
          <a:p>
            <a:pPr>
              <a:buNone/>
            </a:pPr>
            <a:r>
              <a:rPr lang="en-GB" sz="1600" dirty="0" smtClean="0"/>
              <a:t>•	ICAO Doc 9694, Manual of Air Traffic Services Data Link Applications; part 6</a:t>
            </a:r>
          </a:p>
          <a:p>
            <a:pPr>
              <a:buNone/>
            </a:pPr>
            <a:r>
              <a:rPr lang="en-GB" sz="1600" dirty="0" smtClean="0"/>
              <a:t>•	GOLD Global Operational Data Link Document (APANPIRG, NAT SPG), June 2010;</a:t>
            </a:r>
          </a:p>
          <a:p>
            <a:pPr>
              <a:buNone/>
            </a:pPr>
            <a:r>
              <a:rPr lang="en-GB" sz="1600" dirty="0" smtClean="0"/>
              <a:t>•	</a:t>
            </a:r>
            <a:r>
              <a:rPr lang="en-GB" sz="1600" strike="sngStrike" dirty="0" smtClean="0"/>
              <a:t>Pan Regional Interface Control Document for Oceanic ATS Interfacility Data Communications (PAN ICD) Coordination Draft Version 0.3. 31 August 2010; </a:t>
            </a:r>
          </a:p>
          <a:p>
            <a:pPr>
              <a:buNone/>
            </a:pPr>
            <a:r>
              <a:rPr lang="en-GB" sz="1600" strike="sngStrike" dirty="0" smtClean="0"/>
              <a:t>•	Asia/Pacific Regional Interface Control Document (ICD) For ATS Interfacility Data Communications (AIDC). ICAO Asia/Pacific Regional Office. http://www.bangkok.icao.int/edocs/icd_aidc_ver3.pdf</a:t>
            </a:r>
          </a:p>
          <a:p>
            <a:pPr>
              <a:buNone/>
            </a:pPr>
            <a:r>
              <a:rPr lang="en-GB" sz="1600" dirty="0" smtClean="0"/>
              <a:t>•	EUROCONTROL Standard for On-Line Data Interchange (OLDI); and EUROCONTROL Standard for ATS Data Exchange Presentation (ADEXP)</a:t>
            </a:r>
          </a:p>
          <a:p>
            <a:r>
              <a:rPr lang="en-GB" sz="1600" dirty="0"/>
              <a:t> </a:t>
            </a:r>
            <a:r>
              <a:rPr lang="en-GB" sz="1600" dirty="0" smtClean="0"/>
              <a:t>New documents developed for APAC and NAT (</a:t>
            </a:r>
            <a:r>
              <a:rPr lang="en-GB" sz="1600" dirty="0" smtClean="0"/>
              <a:t>PAN Regional </a:t>
            </a:r>
            <a:r>
              <a:rPr lang="en-GB" sz="1600" dirty="0" smtClean="0"/>
              <a:t>ICD for </a:t>
            </a:r>
            <a:r>
              <a:rPr lang="en-GB" sz="1600" dirty="0" smtClean="0"/>
              <a:t> </a:t>
            </a:r>
            <a:r>
              <a:rPr lang="en-GB" sz="1600" dirty="0" smtClean="0"/>
              <a:t>AIDC </a:t>
            </a:r>
            <a:r>
              <a:rPr lang="en-GB" sz="1600" dirty="0" smtClean="0"/>
              <a:t>)</a:t>
            </a:r>
            <a:endParaRPr lang="en-GB" sz="1600" dirty="0" smtClean="0"/>
          </a:p>
          <a:p>
            <a:pPr>
              <a:buNone/>
            </a:pPr>
            <a:endParaRPr lang="en-GB" sz="1600" dirty="0" smtClean="0"/>
          </a:p>
          <a:p>
            <a:pPr>
              <a:buNone/>
            </a:pPr>
            <a:endParaRPr lang="en-GB" sz="1600" dirty="0" smtClean="0"/>
          </a:p>
          <a:p>
            <a:pPr>
              <a:buNone/>
            </a:pPr>
            <a:endParaRPr lang="en-GB" sz="1600" dirty="0" smtClean="0"/>
          </a:p>
          <a:p>
            <a:pPr lvl="1">
              <a:buNone/>
            </a:pPr>
            <a:endParaRPr lang="en-GB"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Dash Board Monitoring</a:t>
            </a:r>
            <a:endParaRPr lang="en-US" dirty="0"/>
          </a:p>
        </p:txBody>
      </p:sp>
      <p:pic>
        <p:nvPicPr>
          <p:cNvPr id="7" name="Content Placeholder 6"/>
          <p:cNvPicPr>
            <a:picLocks noGrp="1"/>
          </p:cNvPicPr>
          <p:nvPr>
            <p:ph idx="1"/>
          </p:nvPr>
        </p:nvPicPr>
        <p:blipFill rotWithShape="1">
          <a:blip r:embed="rId2"/>
          <a:srcRect t="11667"/>
          <a:stretch/>
        </p:blipFill>
        <p:spPr bwMode="auto">
          <a:xfrm>
            <a:off x="457201" y="1524000"/>
            <a:ext cx="82296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1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normAutofit/>
          </a:bodyPr>
          <a:lstStyle/>
          <a:p>
            <a:r>
              <a:rPr lang="en-US" dirty="0"/>
              <a:t>Global Plan </a:t>
            </a:r>
          </a:p>
          <a:p>
            <a:r>
              <a:rPr lang="en-US" dirty="0" smtClean="0"/>
              <a:t>Regional Plan  </a:t>
            </a:r>
            <a:endParaRPr lang="en-US" dirty="0"/>
          </a:p>
          <a:p>
            <a:r>
              <a:rPr lang="en-US" dirty="0" smtClean="0"/>
              <a:t>Is </a:t>
            </a:r>
            <a:r>
              <a:rPr lang="en-US" dirty="0"/>
              <a:t>there benefit</a:t>
            </a:r>
          </a:p>
          <a:p>
            <a:r>
              <a:rPr lang="en-US" dirty="0" smtClean="0"/>
              <a:t>Are </a:t>
            </a:r>
            <a:r>
              <a:rPr lang="en-US" smtClean="0"/>
              <a:t>there guidance  </a:t>
            </a:r>
            <a:endParaRPr lang="en-US" dirty="0" smtClean="0"/>
          </a:p>
          <a:p>
            <a:r>
              <a:rPr lang="en-US" dirty="0"/>
              <a:t>What is next</a:t>
            </a:r>
          </a:p>
          <a:p>
            <a:endParaRPr lang="en-US" dirty="0"/>
          </a:p>
          <a:p>
            <a:endParaRPr lang="en-US" dirty="0"/>
          </a:p>
        </p:txBody>
      </p:sp>
    </p:spTree>
    <p:extLst>
      <p:ext uri="{BB962C8B-B14F-4D97-AF65-F5344CB8AC3E}">
        <p14:creationId xmlns:p14="http://schemas.microsoft.com/office/powerpoint/2010/main" val="3559509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cao.int/MID/PublishingImages/MIDOffice.jpg"/>
          <p:cNvPicPr>
            <a:picLocks noChangeAspect="1" noChangeArrowheads="1"/>
          </p:cNvPicPr>
          <p:nvPr/>
        </p:nvPicPr>
        <p:blipFill rotWithShape="1">
          <a:blip r:embed="rId3">
            <a:extLst>
              <a:ext uri="{28A0092B-C50C-407E-A947-70E740481C1C}">
                <a14:useLocalDpi xmlns:a14="http://schemas.microsoft.com/office/drawing/2010/main" val="0"/>
              </a:ext>
            </a:extLst>
          </a:blip>
          <a:srcRect t="10308" b="29157"/>
          <a:stretch/>
        </p:blipFill>
        <p:spPr bwMode="auto">
          <a:xfrm>
            <a:off x="307433" y="2084492"/>
            <a:ext cx="8369023" cy="43688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19672" y="4869160"/>
            <a:ext cx="4800600" cy="158417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spcBef>
                <a:spcPts val="600"/>
              </a:spcBef>
            </a:pPr>
            <a:endParaRPr lang="en-US" sz="3600" dirty="0" smtClean="0">
              <a:solidFill>
                <a:srgbClr val="002060"/>
              </a:solidFill>
              <a:cs typeface="+mj-cs"/>
            </a:endParaRPr>
          </a:p>
          <a:p>
            <a:pPr algn="ctr">
              <a:spcBef>
                <a:spcPts val="600"/>
              </a:spcBef>
            </a:pPr>
            <a:r>
              <a:rPr lang="th-TH" sz="4000" dirty="0">
                <a:solidFill>
                  <a:srgbClr val="002060"/>
                </a:solidFill>
              </a:rPr>
              <a:t>ขอขอบคุณ</a:t>
            </a:r>
            <a:endParaRPr lang="en-US" sz="4000" dirty="0">
              <a:solidFill>
                <a:srgbClr val="002060"/>
              </a:solidFill>
            </a:endParaRPr>
          </a:p>
          <a:p>
            <a:pPr algn="ctr">
              <a:spcBef>
                <a:spcPts val="600"/>
              </a:spcBef>
            </a:pPr>
            <a:r>
              <a:rPr lang="ar-EG" sz="3200" dirty="0" smtClean="0">
                <a:solidFill>
                  <a:srgbClr val="002060"/>
                </a:solidFill>
                <a:cs typeface="+mj-cs"/>
              </a:rPr>
              <a:t>شكرا</a:t>
            </a:r>
            <a:endParaRPr lang="en-US" sz="3200" dirty="0">
              <a:solidFill>
                <a:srgbClr val="002060"/>
              </a:solidFill>
              <a:cs typeface="+mj-cs"/>
            </a:endParaRPr>
          </a:p>
          <a:p>
            <a:pPr algn="ctr">
              <a:spcBef>
                <a:spcPts val="600"/>
              </a:spcBef>
            </a:pPr>
            <a:r>
              <a:rPr lang="en-US" sz="3600" dirty="0">
                <a:solidFill>
                  <a:srgbClr val="002060"/>
                </a:solidFill>
              </a:rPr>
              <a:t>Thank You </a:t>
            </a:r>
          </a:p>
          <a:p>
            <a:pPr algn="ctr">
              <a:spcBef>
                <a:spcPts val="600"/>
              </a:spcBef>
            </a:pPr>
            <a:endParaRPr lang="en-US" sz="3600" dirty="0"/>
          </a:p>
        </p:txBody>
      </p:sp>
    </p:spTree>
    <p:extLst>
      <p:ext uri="{BB962C8B-B14F-4D97-AF65-F5344CB8AC3E}">
        <p14:creationId xmlns:p14="http://schemas.microsoft.com/office/powerpoint/2010/main" val="31528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7924800" cy="2613025"/>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Aviation System Block Upgrades</a:t>
            </a:r>
            <a:r>
              <a:rPr lang="en-GB" dirty="0" smtClean="0"/>
              <a:t/>
            </a:r>
            <a:br>
              <a:rPr lang="en-GB" dirty="0" smtClean="0"/>
            </a:br>
            <a:r>
              <a:rPr lang="en-GB" dirty="0" smtClean="0"/>
              <a:t>Module B0-FICE/PIA-2</a:t>
            </a:r>
            <a:r>
              <a:rPr lang="en-GB" sz="4800" dirty="0" smtClean="0"/>
              <a:t/>
            </a:r>
            <a:br>
              <a:rPr lang="en-GB" sz="4800" dirty="0" smtClean="0"/>
            </a:br>
            <a:r>
              <a:rPr lang="en-GB" sz="2400" b="1" dirty="0" smtClean="0"/>
              <a:t> </a:t>
            </a:r>
            <a:r>
              <a:rPr lang="en-US" sz="2400" b="1" dirty="0" smtClean="0"/>
              <a:t>Increased Interoperability, Efficiency and Capacity through Ground-Ground Integration </a:t>
            </a:r>
            <a:br>
              <a:rPr lang="en-US" sz="2400" b="1" dirty="0" smtClean="0"/>
            </a:br>
            <a:r>
              <a:rPr lang="en-US" sz="2400" b="1" dirty="0" smtClean="0"/>
              <a:t/>
            </a:r>
            <a:br>
              <a:rPr lang="en-US" sz="2400" b="1" dirty="0" smtClean="0"/>
            </a:br>
            <a:endParaRPr lang="en-GB" sz="2400" b="1" dirty="0"/>
          </a:p>
        </p:txBody>
      </p:sp>
      <p:sp>
        <p:nvSpPr>
          <p:cNvPr id="4" name="Rectangle 3"/>
          <p:cNvSpPr/>
          <p:nvPr/>
        </p:nvSpPr>
        <p:spPr>
          <a:xfrm>
            <a:off x="5181600" y="1676400"/>
            <a:ext cx="3733800" cy="646331"/>
          </a:xfrm>
          <a:prstGeom prst="rect">
            <a:avLst/>
          </a:prstGeom>
        </p:spPr>
        <p:txBody>
          <a:bodyPr wrap="square">
            <a:spAutoFit/>
          </a:bodyPr>
          <a:lstStyle/>
          <a:p>
            <a:pPr>
              <a:defRPr/>
            </a:pP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477000" y="228600"/>
            <a:ext cx="2667000" cy="2031325"/>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Encompasses Performance Framework</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35" name="TextBox 34"/>
          <p:cNvSpPr txBox="1"/>
          <p:nvPr/>
        </p:nvSpPr>
        <p:spPr>
          <a:xfrm>
            <a:off x="6248400" y="762000"/>
            <a:ext cx="2743200" cy="1969770"/>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Addresses ANSP, Regulatory and User requirements</a:t>
            </a:r>
            <a:r>
              <a:rPr lang="en-GB" b="1" dirty="0" smtClean="0">
                <a:solidFill>
                  <a:schemeClr val="tx1"/>
                </a:solidFill>
              </a:rPr>
              <a:t> </a:t>
            </a: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a:solidFill>
                <a:schemeClr val="tx1"/>
              </a:solidFill>
            </a:endParaRPr>
          </a:p>
        </p:txBody>
      </p:sp>
      <p:sp>
        <p:nvSpPr>
          <p:cNvPr id="34" name="TextBox 33"/>
          <p:cNvSpPr txBox="1"/>
          <p:nvPr/>
        </p:nvSpPr>
        <p:spPr>
          <a:xfrm>
            <a:off x="6019800" y="1371600"/>
            <a:ext cx="2667000" cy="1815882"/>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Includes ASBU Methodology</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grpSp>
        <p:nvGrpSpPr>
          <p:cNvPr id="2" name="Diagram group"/>
          <p:cNvGrpSpPr/>
          <p:nvPr/>
        </p:nvGrpSpPr>
        <p:grpSpPr>
          <a:xfrm rot="459032">
            <a:off x="2244086" y="2347055"/>
            <a:ext cx="4350951" cy="4240196"/>
            <a:chOff x="0" y="0"/>
            <a:chExt cx="8900160" cy="5562600"/>
          </a:xfr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5" name=" 3"/>
            <p:cNvSpPr/>
            <p:nvPr/>
          </p:nvSpPr>
          <p:spPr>
            <a:xfrm>
              <a:off x="0" y="0"/>
              <a:ext cx="8900160" cy="5562600"/>
            </a:xfrm>
            <a:prstGeom prst="swooshArrow">
              <a:avLst>
                <a:gd name="adj1" fmla="val 25000"/>
                <a:gd name="adj2" fmla="val 25000"/>
              </a:avLst>
            </a:prstGeom>
            <a:grp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3" name="Diagram group"/>
          <p:cNvGrpSpPr/>
          <p:nvPr/>
        </p:nvGrpSpPr>
        <p:grpSpPr>
          <a:xfrm>
            <a:off x="-253247" y="-302654"/>
            <a:ext cx="7239000" cy="5562600"/>
            <a:chOff x="0" y="0"/>
            <a:chExt cx="8900160" cy="5562600"/>
          </a:xfrm>
          <a:gradFill flip="none" rotWithShape="1">
            <a:gsLst>
              <a:gs pos="0">
                <a:srgbClr val="D4C6F6">
                  <a:shade val="30000"/>
                  <a:satMod val="115000"/>
                </a:srgbClr>
              </a:gs>
              <a:gs pos="50000">
                <a:srgbClr val="D4C6F6">
                  <a:shade val="67500"/>
                  <a:satMod val="115000"/>
                </a:srgbClr>
              </a:gs>
              <a:gs pos="100000">
                <a:srgbClr val="D4C6F6">
                  <a:shade val="100000"/>
                  <a:satMod val="115000"/>
                </a:srgb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1" name=" 3"/>
            <p:cNvSpPr/>
            <p:nvPr/>
          </p:nvSpPr>
          <p:spPr>
            <a:xfrm>
              <a:off x="0" y="0"/>
              <a:ext cx="8900160" cy="5562600"/>
            </a:xfrm>
            <a:prstGeom prst="swooshArrow">
              <a:avLst>
                <a:gd name="adj1" fmla="val 25000"/>
                <a:gd name="adj2" fmla="val 25000"/>
              </a:avLst>
            </a:prstGeom>
            <a:gradFill flip="none" rotWithShape="1">
              <a:gsLst>
                <a:gs pos="0">
                  <a:srgbClr val="BDE6F5">
                    <a:shade val="30000"/>
                    <a:satMod val="115000"/>
                  </a:srgbClr>
                </a:gs>
                <a:gs pos="50000">
                  <a:srgbClr val="BDE6F5">
                    <a:shade val="67500"/>
                    <a:satMod val="115000"/>
                  </a:srgbClr>
                </a:gs>
                <a:gs pos="100000">
                  <a:srgbClr val="BDE6F5">
                    <a:shade val="100000"/>
                    <a:satMod val="115000"/>
                  </a:srgbClr>
                </a:gs>
              </a:gsLst>
              <a:lin ang="8100000" scaled="1"/>
              <a:tileRect/>
            </a:grad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4" name="Diagram group"/>
          <p:cNvGrpSpPr/>
          <p:nvPr/>
        </p:nvGrpSpPr>
        <p:grpSpPr>
          <a:xfrm rot="21285050">
            <a:off x="451337" y="4441986"/>
            <a:ext cx="462254" cy="431829"/>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9" name="Oval 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0" name="Rectangle 9"/>
          <p:cNvSpPr/>
          <p:nvPr/>
        </p:nvSpPr>
        <p:spPr>
          <a:xfrm>
            <a:off x="432553" y="4726546"/>
            <a:ext cx="2180615" cy="646331"/>
          </a:xfrm>
          <a:prstGeom prst="rect">
            <a:avLst/>
          </a:prstGeom>
          <a:scene3d>
            <a:camera prst="perspectiveHeroicExtremeRightFacing" fov="4800000">
              <a:rot lat="21000000" lon="19800000" rev="1800000"/>
            </a:camera>
            <a:lightRig rig="threePt" dir="t"/>
          </a:scene3d>
        </p:spPr>
        <p:txBody>
          <a:bodyPr wrap="square">
            <a:spAutoFit/>
            <a:sp3d/>
          </a:bodyPr>
          <a:lstStyle/>
          <a:p>
            <a:pPr lvl="0"/>
            <a:r>
              <a:rPr lang="en-GB" b="1" dirty="0" smtClean="0"/>
              <a:t>Appendix to FANS Report, 1992</a:t>
            </a:r>
          </a:p>
        </p:txBody>
      </p:sp>
      <p:grpSp>
        <p:nvGrpSpPr>
          <p:cNvPr id="5" name="Diagram group"/>
          <p:cNvGrpSpPr/>
          <p:nvPr/>
        </p:nvGrpSpPr>
        <p:grpSpPr>
          <a:xfrm rot="21285050">
            <a:off x="987039" y="3378734"/>
            <a:ext cx="542296" cy="485825"/>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2" name="Oval 11"/>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3" name="Rectangle 12"/>
          <p:cNvSpPr/>
          <p:nvPr/>
        </p:nvSpPr>
        <p:spPr>
          <a:xfrm>
            <a:off x="1423153" y="36597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1, 1998</a:t>
            </a:r>
          </a:p>
          <a:p>
            <a:pPr lvl="0"/>
            <a:endParaRPr lang="en-GB" b="1" dirty="0" smtClean="0"/>
          </a:p>
        </p:txBody>
      </p:sp>
      <p:grpSp>
        <p:nvGrpSpPr>
          <p:cNvPr id="6" name="Diagram group"/>
          <p:cNvGrpSpPr/>
          <p:nvPr/>
        </p:nvGrpSpPr>
        <p:grpSpPr>
          <a:xfrm rot="21285050">
            <a:off x="1754577" y="2467852"/>
            <a:ext cx="624935" cy="61067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5" name="Oval 14"/>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6" name="Rectangle 15"/>
          <p:cNvSpPr/>
          <p:nvPr/>
        </p:nvSpPr>
        <p:spPr>
          <a:xfrm>
            <a:off x="2261353" y="2821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2, 2001</a:t>
            </a:r>
          </a:p>
          <a:p>
            <a:pPr lvl="0"/>
            <a:endParaRPr lang="en-GB" b="1" dirty="0" smtClean="0"/>
          </a:p>
        </p:txBody>
      </p:sp>
      <p:grpSp>
        <p:nvGrpSpPr>
          <p:cNvPr id="7" name="Diagram group"/>
          <p:cNvGrpSpPr/>
          <p:nvPr/>
        </p:nvGrpSpPr>
        <p:grpSpPr>
          <a:xfrm rot="21285050">
            <a:off x="2976756" y="1633298"/>
            <a:ext cx="707787" cy="67958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8" name="Oval 17"/>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9" name="Rectangle 18"/>
          <p:cNvSpPr/>
          <p:nvPr/>
        </p:nvSpPr>
        <p:spPr>
          <a:xfrm>
            <a:off x="3480553" y="2059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3, 2006</a:t>
            </a:r>
          </a:p>
          <a:p>
            <a:pPr lvl="0"/>
            <a:endParaRPr lang="en-GB" b="1" dirty="0" smtClean="0"/>
          </a:p>
        </p:txBody>
      </p:sp>
      <p:grpSp>
        <p:nvGrpSpPr>
          <p:cNvPr id="8" name="Diagram group"/>
          <p:cNvGrpSpPr/>
          <p:nvPr/>
        </p:nvGrpSpPr>
        <p:grpSpPr>
          <a:xfrm rot="21285050">
            <a:off x="4879621" y="3381638"/>
            <a:ext cx="612324" cy="628537"/>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7" name="Oval 26"/>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1" name="Diagram group"/>
          <p:cNvGrpSpPr/>
          <p:nvPr/>
        </p:nvGrpSpPr>
        <p:grpSpPr>
          <a:xfrm rot="21285050">
            <a:off x="3757271" y="3915343"/>
            <a:ext cx="662009" cy="543443"/>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9" name="Oval 2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4" name="Diagram group"/>
          <p:cNvGrpSpPr/>
          <p:nvPr/>
        </p:nvGrpSpPr>
        <p:grpSpPr>
          <a:xfrm rot="21285050">
            <a:off x="2683726" y="5201478"/>
            <a:ext cx="452261" cy="386374"/>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31" name="Oval 30"/>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4" name="Rectangle 53"/>
          <p:cNvSpPr/>
          <p:nvPr/>
        </p:nvSpPr>
        <p:spPr>
          <a:xfrm>
            <a:off x="5334000" y="42672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9883, 2008</a:t>
            </a:r>
          </a:p>
          <a:p>
            <a:pPr lvl="0"/>
            <a:r>
              <a:rPr lang="en-GB" sz="1400" b="1" dirty="0" smtClean="0"/>
              <a:t>Global Performance Manual</a:t>
            </a:r>
            <a:endParaRPr lang="en-GB" b="1" dirty="0" smtClean="0"/>
          </a:p>
        </p:txBody>
      </p:sp>
      <p:sp>
        <p:nvSpPr>
          <p:cNvPr id="55" name="Rectangle 54"/>
          <p:cNvSpPr/>
          <p:nvPr/>
        </p:nvSpPr>
        <p:spPr>
          <a:xfrm>
            <a:off x="4038600" y="4419600"/>
            <a:ext cx="1752600" cy="1354217"/>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9882, 2008</a:t>
            </a:r>
          </a:p>
          <a:p>
            <a:pPr lvl="0"/>
            <a:r>
              <a:rPr lang="en-GB" sz="1400" b="1" dirty="0" smtClean="0"/>
              <a:t>ATM System Requirements</a:t>
            </a:r>
          </a:p>
          <a:p>
            <a:pPr lvl="0"/>
            <a:endParaRPr lang="en-GB" b="1" dirty="0" smtClean="0"/>
          </a:p>
          <a:p>
            <a:pPr lvl="0"/>
            <a:endParaRPr lang="en-GB" b="1" dirty="0" smtClean="0"/>
          </a:p>
        </p:txBody>
      </p:sp>
      <p:sp>
        <p:nvSpPr>
          <p:cNvPr id="56" name="Rectangle 55"/>
          <p:cNvSpPr/>
          <p:nvPr/>
        </p:nvSpPr>
        <p:spPr>
          <a:xfrm>
            <a:off x="2971800" y="54864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9854, 2005</a:t>
            </a:r>
          </a:p>
          <a:p>
            <a:pPr lvl="0"/>
            <a:r>
              <a:rPr lang="en-GB" sz="1400" b="1" dirty="0" smtClean="0"/>
              <a:t>Global ATM Operational Concept </a:t>
            </a:r>
            <a:endParaRPr lang="en-GB" b="1" dirty="0" smtClean="0"/>
          </a:p>
        </p:txBody>
      </p:sp>
      <p:sp>
        <p:nvSpPr>
          <p:cNvPr id="66" name="Freeform 65"/>
          <p:cNvSpPr/>
          <p:nvPr/>
        </p:nvSpPr>
        <p:spPr>
          <a:xfrm>
            <a:off x="6245524" y="2936972"/>
            <a:ext cx="2090057" cy="544975"/>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GB" sz="2700" kern="1200"/>
          </a:p>
        </p:txBody>
      </p:sp>
      <p:sp>
        <p:nvSpPr>
          <p:cNvPr id="39" name="Freeform 38"/>
          <p:cNvSpPr/>
          <p:nvPr/>
        </p:nvSpPr>
        <p:spPr>
          <a:xfrm>
            <a:off x="6489701" y="2663190"/>
            <a:ext cx="1981200" cy="495300"/>
          </a:xfrm>
          <a:custGeom>
            <a:avLst/>
            <a:gdLst>
              <a:gd name="connsiteX0" fmla="*/ 0 w 1981200"/>
              <a:gd name="connsiteY0" fmla="*/ 0 h 495300"/>
              <a:gd name="connsiteX1" fmla="*/ 1981200 w 1981200"/>
              <a:gd name="connsiteY1" fmla="*/ 0 h 495300"/>
              <a:gd name="connsiteX2" fmla="*/ 1981200 w 1981200"/>
              <a:gd name="connsiteY2" fmla="*/ 495300 h 495300"/>
              <a:gd name="connsiteX3" fmla="*/ 0 w 1981200"/>
              <a:gd name="connsiteY3" fmla="*/ 495300 h 495300"/>
              <a:gd name="connsiteX4" fmla="*/ 0 w 19812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495300">
                <a:moveTo>
                  <a:pt x="0" y="0"/>
                </a:moveTo>
                <a:lnTo>
                  <a:pt x="1981200" y="0"/>
                </a:lnTo>
                <a:lnTo>
                  <a:pt x="1981200" y="495300"/>
                </a:lnTo>
                <a:lnTo>
                  <a:pt x="0" y="495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a:p>
        </p:txBody>
      </p:sp>
      <p:sp>
        <p:nvSpPr>
          <p:cNvPr id="33" name="TextBox 32"/>
          <p:cNvSpPr txBox="1"/>
          <p:nvPr/>
        </p:nvSpPr>
        <p:spPr>
          <a:xfrm>
            <a:off x="5867400" y="1752600"/>
            <a:ext cx="2667000" cy="2185214"/>
          </a:xfrm>
          <a:prstGeom prst="rect">
            <a:avLst/>
          </a:prstGeom>
          <a:gradFill flip="none" rotWithShape="1">
            <a:gsLst>
              <a:gs pos="0">
                <a:srgbClr val="D8E8EC">
                  <a:shade val="30000"/>
                  <a:satMod val="115000"/>
                </a:srgbClr>
              </a:gs>
              <a:gs pos="50000">
                <a:srgbClr val="D8E8EC">
                  <a:shade val="67500"/>
                  <a:satMod val="115000"/>
                </a:srgbClr>
              </a:gs>
              <a:gs pos="100000">
                <a:srgbClr val="D8E8EC">
                  <a:shade val="100000"/>
                  <a:satMod val="115000"/>
                </a:srgbClr>
              </a:gs>
            </a:gsLst>
            <a:lin ang="13500000" scaled="1"/>
            <a:tileRect/>
          </a:gra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GB" b="1" dirty="0" smtClean="0">
              <a:solidFill>
                <a:schemeClr val="tx1"/>
              </a:solidFill>
            </a:endParaRPr>
          </a:p>
          <a:p>
            <a:pPr algn="ctr"/>
            <a:r>
              <a:rPr lang="en-GB" sz="2000" b="1" dirty="0" smtClean="0">
                <a:solidFill>
                  <a:schemeClr val="tx1"/>
                </a:solidFill>
              </a:rPr>
              <a:t>Doc 9750 </a:t>
            </a:r>
          </a:p>
          <a:p>
            <a:pPr algn="ctr"/>
            <a:r>
              <a:rPr lang="en-GB" sz="2000" b="1" dirty="0" smtClean="0">
                <a:solidFill>
                  <a:schemeClr val="tx1"/>
                </a:solidFill>
              </a:rPr>
              <a:t>Global Air Navigation Capacity and </a:t>
            </a:r>
            <a:r>
              <a:rPr lang="en-GB" sz="2000" b="1" dirty="0" err="1" smtClean="0">
                <a:solidFill>
                  <a:schemeClr val="tx1"/>
                </a:solidFill>
              </a:rPr>
              <a:t>Efficiecy</a:t>
            </a:r>
            <a:r>
              <a:rPr lang="en-GB" sz="2000" b="1" dirty="0" smtClean="0">
                <a:solidFill>
                  <a:schemeClr val="tx1"/>
                </a:solidFill>
              </a:rPr>
              <a:t> Plan, Edition 4</a:t>
            </a:r>
          </a:p>
          <a:p>
            <a:pPr algn="ctr"/>
            <a:r>
              <a:rPr lang="en-GB" sz="2000" b="1" dirty="0" smtClean="0">
                <a:solidFill>
                  <a:schemeClr val="tx1"/>
                </a:solidFill>
              </a:rPr>
              <a:t>2014-16</a:t>
            </a:r>
          </a:p>
          <a:p>
            <a:pPr algn="ctr"/>
            <a:r>
              <a:rPr lang="en-GB" b="1" dirty="0" smtClean="0">
                <a:solidFill>
                  <a:schemeClr val="tx1"/>
                </a:solidFill>
              </a:rPr>
              <a:t> </a:t>
            </a:r>
            <a:endParaRPr lang="en-GB" b="1" dirty="0">
              <a:solidFill>
                <a:schemeClr val="tx1"/>
              </a:solidFill>
            </a:endParaRPr>
          </a:p>
        </p:txBody>
      </p:sp>
      <p:sp>
        <p:nvSpPr>
          <p:cNvPr id="38" name="Rounded Rectangle 37"/>
          <p:cNvSpPr/>
          <p:nvPr/>
        </p:nvSpPr>
        <p:spPr>
          <a:xfrm>
            <a:off x="0" y="0"/>
            <a:ext cx="9144000" cy="6858000"/>
          </a:xfrm>
          <a:prstGeom prst="roundRect">
            <a:avLst>
              <a:gd name="adj" fmla="val 85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446006" y="609600"/>
            <a:ext cx="2313873" cy="1446550"/>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4400" b="1" dirty="0" smtClean="0">
                <a:solidFill>
                  <a:srgbClr val="002060"/>
                </a:solidFill>
              </a:rPr>
              <a:t>GANP History </a:t>
            </a:r>
            <a:endParaRPr lang="en-GB" sz="4400" b="1" dirty="0">
              <a:solidFill>
                <a:srgbClr val="002060"/>
              </a:solidFill>
            </a:endParaRPr>
          </a:p>
        </p:txBody>
      </p:sp>
      <p:sp>
        <p:nvSpPr>
          <p:cNvPr id="40" name="TextBox 39"/>
          <p:cNvSpPr txBox="1"/>
          <p:nvPr/>
        </p:nvSpPr>
        <p:spPr>
          <a:xfrm>
            <a:off x="4724400" y="5486400"/>
            <a:ext cx="2313873" cy="954107"/>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Related documents</a:t>
            </a:r>
            <a:endParaRPr lang="en-GB" sz="2800" b="1" dirty="0">
              <a:solidFill>
                <a:srgbClr val="002060"/>
              </a:solidFill>
            </a:endParaRPr>
          </a:p>
        </p:txBody>
      </p:sp>
      <p:sp>
        <p:nvSpPr>
          <p:cNvPr id="41" name="Slide Number Placeholder 40"/>
          <p:cNvSpPr>
            <a:spLocks noGrp="1"/>
          </p:cNvSpPr>
          <p:nvPr>
            <p:ph type="sldNum" sz="quarter" idx="12"/>
          </p:nvPr>
        </p:nvSpPr>
        <p:spPr/>
        <p:txBody>
          <a:bodyPr/>
          <a:lstStyle/>
          <a:p>
            <a:fld id="{C97275D5-4C12-42FF-82D2-635AEC9DB89A}" type="slidenum">
              <a:rPr lang="en-US" smtClean="0"/>
              <a:pPr/>
              <a:t>3</a:t>
            </a:fld>
            <a:endParaRPr lang="en-US"/>
          </a:p>
        </p:txBody>
      </p:sp>
    </p:spTree>
    <p:extLst>
      <p:ext uri="{BB962C8B-B14F-4D97-AF65-F5344CB8AC3E}">
        <p14:creationId xmlns:p14="http://schemas.microsoft.com/office/powerpoint/2010/main" val="90294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0" y="0"/>
            <a:ext cx="9144000" cy="1143000"/>
          </a:xfrm>
          <a:prstGeom prst="rect">
            <a:avLst/>
          </a:prstGeom>
          <a:noFill/>
        </p:spPr>
        <p:txBody>
          <a:bodyPr vert="horz" lIns="137160" tIns="45720" rIns="1371600" bIns="45720" rtlCol="0" anchor="ctr" anchorCtr="0">
            <a:noAutofit/>
          </a:bodyPr>
          <a:lstStyle>
            <a:lvl1pPr marL="320040" algn="ctr" defTabSz="914400" rtl="0" eaLnBrk="1" latinLnBrk="0" hangingPunct="1">
              <a:spcBef>
                <a:spcPct val="0"/>
              </a:spcBef>
              <a:buNone/>
              <a:defRPr lang="en-US" sz="4000" kern="1200">
                <a:solidFill>
                  <a:schemeClr val="bg1"/>
                </a:solidFill>
                <a:latin typeface="+mj-lt"/>
                <a:ea typeface="+mj-ea"/>
                <a:cs typeface="+mj-cs"/>
              </a:defRPr>
            </a:lvl1pPr>
          </a:lstStyle>
          <a:p>
            <a:pPr marL="319088" algn="l">
              <a:lnSpc>
                <a:spcPts val="3200"/>
              </a:lnSpc>
            </a:pPr>
            <a:endParaRPr lang="en-CA" sz="2000" b="1" dirty="0" smtClean="0">
              <a:cs typeface="Times New Roman" pitchFamily="18" charset="0"/>
            </a:endParaRPr>
          </a:p>
          <a:p>
            <a:pPr marL="319088" algn="l">
              <a:lnSpc>
                <a:spcPts val="3200"/>
              </a:lnSpc>
            </a:pPr>
            <a:r>
              <a:rPr lang="en-GB" b="1" dirty="0"/>
              <a:t>GANP- Contents (DOC 9750)</a:t>
            </a:r>
            <a:endParaRPr lang="en-GB" b="1" i="1" dirty="0" smtClean="0"/>
          </a:p>
        </p:txBody>
      </p:sp>
      <p:sp>
        <p:nvSpPr>
          <p:cNvPr id="3" name="Rectangle 2"/>
          <p:cNvSpPr/>
          <p:nvPr/>
        </p:nvSpPr>
        <p:spPr>
          <a:xfrm>
            <a:off x="152400" y="1307812"/>
            <a:ext cx="7479355" cy="584775"/>
          </a:xfrm>
          <a:prstGeom prst="rect">
            <a:avLst/>
          </a:prstGeom>
        </p:spPr>
        <p:txBody>
          <a:bodyPr wrap="none">
            <a:spAutoFit/>
          </a:bodyPr>
          <a:lstStyle/>
          <a:p>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rPr>
              <a:t>Strategic </a:t>
            </a:r>
            <a:r>
              <a:rPr lang="en-US" sz="3200" b="1" dirty="0">
                <a:effectLst>
                  <a:outerShdw blurRad="50800" dist="38100" dir="2700000" algn="tl" rotWithShape="0">
                    <a:prstClr val="black">
                      <a:alpha val="40000"/>
                    </a:prstClr>
                  </a:outerShdw>
                  <a:reflection blurRad="6350" stA="55000" endA="300" endPos="45500" dir="5400000" sy="-100000" algn="bl" rotWithShape="0"/>
                </a:effectLst>
              </a:rPr>
              <a:t>Objective: </a:t>
            </a: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rPr>
              <a:t>Capacity and Efficiency</a:t>
            </a:r>
            <a:endParaRPr lang="en-US" sz="3200" b="1" dirty="0">
              <a:effectLst>
                <a:outerShdw blurRad="50800" dist="38100" dir="2700000" algn="tl" rotWithShape="0">
                  <a:prstClr val="black">
                    <a:alpha val="40000"/>
                  </a:prstClr>
                </a:outerShdw>
                <a:reflection blurRad="6350" stA="55000" endA="300" endPos="45500" dir="5400000" sy="-100000" algn="bl" rotWithShape="0"/>
              </a:effectLst>
            </a:endParaRPr>
          </a:p>
        </p:txBody>
      </p:sp>
      <p:grpSp>
        <p:nvGrpSpPr>
          <p:cNvPr id="6" name="Group 5"/>
          <p:cNvGrpSpPr/>
          <p:nvPr/>
        </p:nvGrpSpPr>
        <p:grpSpPr>
          <a:xfrm>
            <a:off x="6248400" y="2057400"/>
            <a:ext cx="2660400" cy="3420000"/>
            <a:chOff x="6248400" y="2057400"/>
            <a:chExt cx="2660400" cy="3420000"/>
          </a:xfrm>
        </p:grpSpPr>
        <p:pic>
          <p:nvPicPr>
            <p:cNvPr id="11" name="Picture 10" descr="GASP-cover-shadows_trans.png"/>
            <p:cNvPicPr preferRelativeResize="0">
              <a:picLocks/>
            </p:cNvPicPr>
            <p:nvPr/>
          </p:nvPicPr>
          <p:blipFill>
            <a:blip r:embed="rId3" cstate="print"/>
            <a:srcRect t="1881"/>
            <a:stretch>
              <a:fillRect/>
            </a:stretch>
          </p:blipFill>
          <p:spPr>
            <a:xfrm>
              <a:off x="6248400" y="2057400"/>
              <a:ext cx="2660400" cy="3420000"/>
            </a:xfrm>
            <a:prstGeom prst="rect">
              <a:avLst/>
            </a:prstGeom>
          </p:spPr>
        </p:pic>
        <p:sp>
          <p:nvSpPr>
            <p:cNvPr id="4" name="Rectangle 3"/>
            <p:cNvSpPr/>
            <p:nvPr/>
          </p:nvSpPr>
          <p:spPr>
            <a:xfrm>
              <a:off x="6629400" y="2705100"/>
              <a:ext cx="1905000" cy="8001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GANP</a:t>
              </a:r>
            </a:p>
            <a:p>
              <a:pPr algn="ctr"/>
              <a:r>
                <a:rPr lang="en-US" sz="1100" dirty="0" smtClean="0"/>
                <a:t>(Global Air Navigation Capacity and Efficiency Plan)</a:t>
              </a:r>
              <a:endParaRPr lang="en-US" sz="2000" dirty="0"/>
            </a:p>
          </p:txBody>
        </p:sp>
      </p:grpSp>
      <p:sp>
        <p:nvSpPr>
          <p:cNvPr id="17" name="Rectangle 16"/>
          <p:cNvSpPr/>
          <p:nvPr/>
        </p:nvSpPr>
        <p:spPr>
          <a:xfrm>
            <a:off x="240204" y="2061080"/>
            <a:ext cx="6008196" cy="4216539"/>
          </a:xfrm>
          <a:prstGeom prst="rect">
            <a:avLst/>
          </a:prstGeom>
        </p:spPr>
        <p:txBody>
          <a:bodyPr wrap="square">
            <a:spAutoFit/>
          </a:bodyPr>
          <a:lstStyle/>
          <a:p>
            <a:r>
              <a:rPr lang="en-CA" sz="2400" b="1" dirty="0" smtClean="0">
                <a:solidFill>
                  <a:srgbClr val="00B050"/>
                </a:solidFill>
              </a:rPr>
              <a:t>EXCUTIVE </a:t>
            </a:r>
            <a:r>
              <a:rPr lang="en-CA" sz="2400" b="1" dirty="0">
                <a:solidFill>
                  <a:srgbClr val="00B050"/>
                </a:solidFill>
              </a:rPr>
              <a:t>VIEW</a:t>
            </a:r>
          </a:p>
          <a:p>
            <a:r>
              <a:rPr lang="en-CA" sz="2000" b="1" dirty="0"/>
              <a:t>Chapter 1: Global Air Navigation Policy </a:t>
            </a:r>
          </a:p>
          <a:p>
            <a:r>
              <a:rPr lang="en-CA" sz="2000" b="1" dirty="0"/>
              <a:t>Chapter 2: Implementation-Turning ideas into action </a:t>
            </a:r>
            <a:r>
              <a:rPr lang="en-CA" sz="2000" b="1" dirty="0" smtClean="0"/>
              <a:t>Chapter </a:t>
            </a:r>
            <a:r>
              <a:rPr lang="en-CA" sz="2000" b="1" dirty="0"/>
              <a:t>3: Near Term Standardization – </a:t>
            </a:r>
            <a:r>
              <a:rPr lang="en-CA" sz="2000" b="1" dirty="0" smtClean="0"/>
              <a:t>Block </a:t>
            </a:r>
            <a:r>
              <a:rPr lang="en-CA" sz="2000" b="1" dirty="0"/>
              <a:t>1</a:t>
            </a:r>
          </a:p>
          <a:p>
            <a:r>
              <a:rPr lang="en-CA" sz="2000" b="1" dirty="0" smtClean="0"/>
              <a:t>Chapter 4. Continuing Research  </a:t>
            </a:r>
            <a:r>
              <a:rPr lang="en-CA" sz="2000" b="1" dirty="0"/>
              <a:t>– </a:t>
            </a:r>
            <a:r>
              <a:rPr lang="en-CA" sz="2000" b="1" dirty="0" smtClean="0"/>
              <a:t>Blocks </a:t>
            </a:r>
            <a:r>
              <a:rPr lang="en-CA" sz="2000" b="1" dirty="0"/>
              <a:t>2 and 3</a:t>
            </a:r>
          </a:p>
          <a:p>
            <a:r>
              <a:rPr lang="en-CA" sz="2000" b="1" dirty="0" smtClean="0"/>
              <a:t>Chapter </a:t>
            </a:r>
            <a:r>
              <a:rPr lang="en-CA" sz="2000" b="1" dirty="0"/>
              <a:t>5: Aviation System </a:t>
            </a:r>
            <a:r>
              <a:rPr lang="en-CA" sz="2000" b="1" dirty="0" smtClean="0"/>
              <a:t>Performance management</a:t>
            </a:r>
            <a:endParaRPr lang="en-CA" sz="2000" b="1" dirty="0"/>
          </a:p>
          <a:p>
            <a:r>
              <a:rPr lang="en-CA" sz="2400" b="1" dirty="0" smtClean="0">
                <a:solidFill>
                  <a:srgbClr val="00B050"/>
                </a:solidFill>
              </a:rPr>
              <a:t>Appendices</a:t>
            </a:r>
            <a:r>
              <a:rPr lang="en-CA" sz="2400" b="1" dirty="0">
                <a:solidFill>
                  <a:srgbClr val="00B050"/>
                </a:solidFill>
              </a:rPr>
              <a:t>: </a:t>
            </a:r>
          </a:p>
          <a:p>
            <a:r>
              <a:rPr lang="en-CA" sz="2000" b="1" dirty="0"/>
              <a:t>1. </a:t>
            </a:r>
            <a:r>
              <a:rPr lang="en-CA" sz="2000" b="1" dirty="0" smtClean="0"/>
              <a:t>Fourth edition  GANP: Evolution and Governance </a:t>
            </a:r>
            <a:endParaRPr lang="en-CA" sz="2000" b="1" dirty="0"/>
          </a:p>
          <a:p>
            <a:r>
              <a:rPr lang="en-CA" sz="2000" b="1" dirty="0"/>
              <a:t>2. Hyperlinked Online Support </a:t>
            </a:r>
            <a:r>
              <a:rPr lang="en-CA" sz="2000" b="1" dirty="0" smtClean="0"/>
              <a:t>Documentation</a:t>
            </a:r>
            <a:endParaRPr lang="en-CA" sz="2000" b="1" dirty="0"/>
          </a:p>
          <a:p>
            <a:r>
              <a:rPr lang="en-CA" sz="2000" b="1" dirty="0"/>
              <a:t>3. Technology </a:t>
            </a:r>
            <a:r>
              <a:rPr lang="en-CA" sz="2000" b="1" dirty="0" smtClean="0"/>
              <a:t>Roadmaps</a:t>
            </a:r>
          </a:p>
          <a:p>
            <a:r>
              <a:rPr lang="en-CA" sz="2000" b="1" dirty="0" smtClean="0"/>
              <a:t>4. Module Dependencies</a:t>
            </a:r>
          </a:p>
          <a:p>
            <a:r>
              <a:rPr lang="en-CA" sz="2000" b="1" dirty="0" smtClean="0"/>
              <a:t>5. </a:t>
            </a:r>
            <a:r>
              <a:rPr lang="en-CA" sz="2000" b="1" dirty="0"/>
              <a:t>SARPs Development </a:t>
            </a:r>
            <a:r>
              <a:rPr lang="en-CA" sz="2000" b="1" dirty="0" smtClean="0"/>
              <a:t>Planning</a:t>
            </a:r>
          </a:p>
          <a:p>
            <a:r>
              <a:rPr lang="en-US" sz="2000" b="1" dirty="0" smtClean="0"/>
              <a:t>6. Acronym Glossary</a:t>
            </a:r>
            <a:endParaRPr lang="en-CA" sz="2000" b="1" dirty="0"/>
          </a:p>
        </p:txBody>
      </p:sp>
    </p:spTree>
    <p:extLst>
      <p:ext uri="{BB962C8B-B14F-4D97-AF65-F5344CB8AC3E}">
        <p14:creationId xmlns:p14="http://schemas.microsoft.com/office/powerpoint/2010/main" val="135820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 calcmode="lin" valueType="num">
                                      <p:cBhvr>
                                        <p:cTn id="9" dur="1500" fill="hold"/>
                                        <p:tgtEl>
                                          <p:spTgt spid="6"/>
                                        </p:tgtEl>
                                        <p:attrNameLst>
                                          <p:attrName>style.rotation</p:attrName>
                                        </p:attrNameLst>
                                      </p:cBhvr>
                                      <p:tavLst>
                                        <p:tav tm="0">
                                          <p:val>
                                            <p:fltVal val="90"/>
                                          </p:val>
                                        </p:tav>
                                        <p:tav tm="100000">
                                          <p:val>
                                            <p:fltVal val="0"/>
                                          </p:val>
                                        </p:tav>
                                      </p:tavLst>
                                    </p:anim>
                                    <p:animEffect transition="in" filter="fade">
                                      <p:cBhvr>
                                        <p:cTn id="1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Priorities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86778601"/>
              </p:ext>
            </p:extLst>
          </p:nvPr>
        </p:nvGraphicFramePr>
        <p:xfrm>
          <a:off x="2411760" y="1988840"/>
          <a:ext cx="4248472" cy="4176464"/>
        </p:xfrm>
        <a:graphic>
          <a:graphicData uri="http://schemas.openxmlformats.org/drawingml/2006/table">
            <a:tbl>
              <a:tblPr firstRow="1">
                <a:tableStyleId>{B301B821-A1FF-4177-AEE7-76D212191A09}</a:tableStyleId>
              </a:tblPr>
              <a:tblGrid>
                <a:gridCol w="4248472"/>
              </a:tblGrid>
              <a:tr h="667289">
                <a:tc>
                  <a:txBody>
                    <a:bodyPr/>
                    <a:lstStyle/>
                    <a:p>
                      <a:pPr algn="ctr"/>
                      <a:r>
                        <a:rPr lang="en-US" sz="3200" dirty="0" smtClean="0">
                          <a:effectLst>
                            <a:outerShdw blurRad="38100" dist="38100" dir="2700000" algn="tl">
                              <a:srgbClr val="000000">
                                <a:alpha val="43137"/>
                              </a:srgbClr>
                            </a:outerShdw>
                          </a:effectLst>
                        </a:rPr>
                        <a:t>AIR NAVIGATION</a:t>
                      </a:r>
                      <a:endParaRPr lang="en-US" sz="2400" dirty="0">
                        <a:effectLst>
                          <a:outerShdw blurRad="38100" dist="38100" dir="2700000" algn="tl">
                            <a:srgbClr val="000000">
                              <a:alpha val="43137"/>
                            </a:srgbClr>
                          </a:outerShdw>
                        </a:effectLst>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9DD8"/>
                    </a:solidFill>
                  </a:tcPr>
                </a:tc>
              </a:tr>
              <a:tr h="701835">
                <a:tc>
                  <a:txBody>
                    <a:bodyPr/>
                    <a:lstStyle/>
                    <a:p>
                      <a:pPr algn="ctr"/>
                      <a:r>
                        <a:rPr lang="en-US" b="1" dirty="0" smtClean="0">
                          <a:solidFill>
                            <a:schemeClr val="accent5">
                              <a:lumMod val="50000"/>
                            </a:schemeClr>
                          </a:solidFill>
                        </a:rPr>
                        <a:t>Performance-based</a:t>
                      </a:r>
                      <a:r>
                        <a:rPr lang="en-US" b="1" baseline="0" dirty="0" smtClean="0">
                          <a:solidFill>
                            <a:schemeClr val="accent5">
                              <a:lumMod val="50000"/>
                            </a:schemeClr>
                          </a:solidFill>
                        </a:rPr>
                        <a:t> Navigation</a:t>
                      </a:r>
                      <a:endParaRPr lang="en-US" b="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279DD8"/>
                      </a:solidFill>
                      <a:prstDash val="solid"/>
                      <a:round/>
                      <a:headEnd type="none" w="med" len="med"/>
                      <a:tailEnd type="none" w="med" len="med"/>
                    </a:lnB>
                    <a:lnTlToBr w="12700" cmpd="sng">
                      <a:noFill/>
                      <a:prstDash val="solid"/>
                    </a:lnTlToBr>
                    <a:lnBlToTr w="12700" cmpd="sng">
                      <a:noFill/>
                      <a:prstDash val="solid"/>
                    </a:lnBlToTr>
                  </a:tcPr>
                </a:tc>
              </a:tr>
              <a:tr h="701835">
                <a:tc>
                  <a:txBody>
                    <a:bodyPr/>
                    <a:lstStyle/>
                    <a:p>
                      <a:pPr algn="ctr"/>
                      <a:r>
                        <a:rPr lang="en-US" b="1" dirty="0" smtClean="0">
                          <a:solidFill>
                            <a:schemeClr val="accent5">
                              <a:lumMod val="50000"/>
                            </a:schemeClr>
                          </a:solidFill>
                        </a:rPr>
                        <a:t>Air Traffic Flow Management</a:t>
                      </a:r>
                      <a:endParaRPr lang="en-US" b="1" dirty="0">
                        <a:solidFill>
                          <a:schemeClr val="accent5">
                            <a:lumMod val="50000"/>
                          </a:schemeClr>
                        </a:solidFill>
                      </a:endParaRPr>
                    </a:p>
                  </a:txBody>
                  <a:tcPr anchor="ctr">
                    <a:lnL w="12700" cmpd="sng">
                      <a:noFill/>
                    </a:lnL>
                    <a:lnR w="12700" cmpd="sng">
                      <a:noFill/>
                    </a:lnR>
                    <a:lnT w="12700" cap="flat" cmpd="sng" algn="ctr">
                      <a:solidFill>
                        <a:srgbClr val="279DD8"/>
                      </a:solidFill>
                      <a:prstDash val="solid"/>
                      <a:round/>
                      <a:headEnd type="none" w="med" len="med"/>
                      <a:tailEnd type="none" w="med" len="med"/>
                    </a:lnT>
                    <a:lnB w="12700" cap="flat" cmpd="sng" algn="ctr">
                      <a:solidFill>
                        <a:srgbClr val="279DD8"/>
                      </a:solidFill>
                      <a:prstDash val="solid"/>
                      <a:round/>
                      <a:headEnd type="none" w="med" len="med"/>
                      <a:tailEnd type="none" w="med" len="med"/>
                    </a:lnB>
                    <a:lnTlToBr w="12700" cmpd="sng">
                      <a:noFill/>
                      <a:prstDash val="solid"/>
                    </a:lnTlToBr>
                    <a:lnBlToTr w="12700" cmpd="sng">
                      <a:noFill/>
                      <a:prstDash val="solid"/>
                    </a:lnBlToTr>
                  </a:tcPr>
                </a:tc>
              </a:tr>
              <a:tr h="701835">
                <a:tc>
                  <a:txBody>
                    <a:bodyPr/>
                    <a:lstStyle/>
                    <a:p>
                      <a:pPr algn="ctr"/>
                      <a:r>
                        <a:rPr lang="en-US" b="1" dirty="0" smtClean="0">
                          <a:solidFill>
                            <a:schemeClr val="accent5">
                              <a:lumMod val="50000"/>
                            </a:schemeClr>
                          </a:solidFill>
                        </a:rPr>
                        <a:t>Aeronautical Information</a:t>
                      </a:r>
                      <a:r>
                        <a:rPr lang="en-US" b="1" baseline="0" dirty="0" smtClean="0">
                          <a:solidFill>
                            <a:schemeClr val="accent5">
                              <a:lumMod val="50000"/>
                            </a:schemeClr>
                          </a:solidFill>
                        </a:rPr>
                        <a:t> Management</a:t>
                      </a:r>
                      <a:endParaRPr lang="en-US" b="1" dirty="0">
                        <a:solidFill>
                          <a:schemeClr val="accent5">
                            <a:lumMod val="50000"/>
                          </a:schemeClr>
                        </a:solidFill>
                      </a:endParaRPr>
                    </a:p>
                  </a:txBody>
                  <a:tcPr anchor="ctr">
                    <a:lnL w="12700" cmpd="sng">
                      <a:noFill/>
                    </a:lnL>
                    <a:lnR w="12700" cmpd="sng">
                      <a:noFill/>
                    </a:lnR>
                    <a:lnT w="12700" cap="flat" cmpd="sng" algn="ctr">
                      <a:solidFill>
                        <a:srgbClr val="279DD8"/>
                      </a:solidFill>
                      <a:prstDash val="solid"/>
                      <a:round/>
                      <a:headEnd type="none" w="med" len="med"/>
                      <a:tailEnd type="none" w="med" len="med"/>
                    </a:lnT>
                    <a:lnB w="12700" cap="flat" cmpd="sng" algn="ctr">
                      <a:solidFill>
                        <a:srgbClr val="279DD8"/>
                      </a:solidFill>
                      <a:prstDash val="solid"/>
                      <a:round/>
                      <a:headEnd type="none" w="med" len="med"/>
                      <a:tailEnd type="none" w="med" len="med"/>
                    </a:lnB>
                    <a:lnTlToBr w="12700" cmpd="sng">
                      <a:noFill/>
                      <a:prstDash val="solid"/>
                    </a:lnTlToBr>
                    <a:lnBlToTr w="12700" cmpd="sng">
                      <a:noFill/>
                      <a:prstDash val="solid"/>
                    </a:lnBlToTr>
                  </a:tcPr>
                </a:tc>
              </a:tr>
              <a:tr h="701835">
                <a:tc>
                  <a:txBody>
                    <a:bodyPr/>
                    <a:lstStyle/>
                    <a:p>
                      <a:pPr algn="ctr"/>
                      <a:r>
                        <a:rPr lang="en-US" sz="1700" dirty="0" smtClean="0">
                          <a:solidFill>
                            <a:schemeClr val="accent5">
                              <a:lumMod val="50000"/>
                            </a:schemeClr>
                          </a:solidFill>
                        </a:rPr>
                        <a:t>Ground-Ground Digital Coordination/Transfer</a:t>
                      </a:r>
                    </a:p>
                    <a:p>
                      <a:pPr algn="ctr"/>
                      <a:r>
                        <a:rPr lang="en-US" sz="1400" i="1" dirty="0" smtClean="0">
                          <a:solidFill>
                            <a:schemeClr val="accent5">
                              <a:lumMod val="50000"/>
                            </a:schemeClr>
                          </a:solidFill>
                        </a:rPr>
                        <a:t>(coming soon)</a:t>
                      </a:r>
                      <a:endParaRPr lang="en-US" sz="1400" i="1" dirty="0">
                        <a:solidFill>
                          <a:schemeClr val="accent5">
                            <a:lumMod val="50000"/>
                          </a:schemeClr>
                        </a:solidFill>
                      </a:endParaRPr>
                    </a:p>
                  </a:txBody>
                  <a:tcPr anchor="ctr">
                    <a:lnL w="12700" cmpd="sng">
                      <a:noFill/>
                    </a:lnL>
                    <a:lnR w="12700" cmpd="sng">
                      <a:noFill/>
                    </a:lnR>
                    <a:lnT w="12700" cap="flat" cmpd="sng" algn="ctr">
                      <a:solidFill>
                        <a:srgbClr val="279DD8"/>
                      </a:solidFill>
                      <a:prstDash val="solid"/>
                      <a:round/>
                      <a:headEnd type="none" w="med" len="med"/>
                      <a:tailEnd type="none" w="med" len="med"/>
                    </a:lnT>
                    <a:lnB w="12700" cap="flat" cmpd="sng" algn="ctr">
                      <a:solidFill>
                        <a:srgbClr val="279DD8"/>
                      </a:solidFill>
                      <a:prstDash val="solid"/>
                      <a:round/>
                      <a:headEnd type="none" w="med" len="med"/>
                      <a:tailEnd type="none" w="med" len="med"/>
                    </a:lnB>
                    <a:lnTlToBr w="12700" cmpd="sng">
                      <a:noFill/>
                      <a:prstDash val="solid"/>
                    </a:lnTlToBr>
                    <a:lnBlToTr w="12700" cmpd="sng">
                      <a:noFill/>
                      <a:prstDash val="solid"/>
                    </a:lnBlToTr>
                  </a:tcPr>
                </a:tc>
              </a:tr>
              <a:tr h="701835">
                <a:tc>
                  <a:txBody>
                    <a:bodyPr/>
                    <a:lstStyle/>
                    <a:p>
                      <a:pPr algn="ctr"/>
                      <a:r>
                        <a:rPr lang="en-US" dirty="0" smtClean="0">
                          <a:solidFill>
                            <a:schemeClr val="accent5">
                              <a:lumMod val="50000"/>
                            </a:schemeClr>
                          </a:solidFill>
                        </a:rPr>
                        <a:t>ASBU Environmental Benefits</a:t>
                      </a:r>
                    </a:p>
                    <a:p>
                      <a:pPr algn="ctr"/>
                      <a:r>
                        <a:rPr lang="en-US" sz="1400" i="1" dirty="0" smtClean="0">
                          <a:solidFill>
                            <a:schemeClr val="accent5">
                              <a:lumMod val="50000"/>
                            </a:schemeClr>
                          </a:solidFill>
                        </a:rPr>
                        <a:t>(coming soon)</a:t>
                      </a:r>
                      <a:endParaRPr lang="en-US" sz="1400" i="1" dirty="0">
                        <a:solidFill>
                          <a:schemeClr val="accent5">
                            <a:lumMod val="50000"/>
                          </a:schemeClr>
                        </a:solidFill>
                      </a:endParaRPr>
                    </a:p>
                  </a:txBody>
                  <a:tcPr anchor="ctr">
                    <a:lnL w="12700" cmpd="sng">
                      <a:noFill/>
                    </a:lnL>
                    <a:lnR w="12700" cmpd="sng">
                      <a:noFill/>
                    </a:lnR>
                    <a:lnT w="12700" cap="flat" cmpd="sng" algn="ctr">
                      <a:solidFill>
                        <a:srgbClr val="279DD8"/>
                      </a:solidFill>
                      <a:prstDash val="solid"/>
                      <a:round/>
                      <a:headEnd type="none" w="med" len="med"/>
                      <a:tailEnd type="none" w="med" len="med"/>
                    </a:lnT>
                    <a:lnB w="12700" cap="flat" cmpd="sng" algn="ctr">
                      <a:solidFill>
                        <a:srgbClr val="279DD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786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8229600" cy="1143000"/>
          </a:xfrm>
        </p:spPr>
        <p:txBody>
          <a:bodyPr/>
          <a:lstStyle/>
          <a:p>
            <a:r>
              <a:rPr lang="en-GB" sz="3200" dirty="0" smtClean="0"/>
              <a:t>Module N° B0-FICE</a:t>
            </a:r>
            <a:r>
              <a:rPr lang="en-GB" sz="6000" dirty="0" smtClean="0"/>
              <a:t/>
            </a:r>
            <a:br>
              <a:rPr lang="en-GB" sz="6000" dirty="0" smtClean="0"/>
            </a:br>
            <a:r>
              <a:rPr lang="en-US" sz="1700" b="1" dirty="0" smtClean="0"/>
              <a:t>Increased Interoperability, Efficiency and Capacity through Ground-Ground Integration </a:t>
            </a:r>
            <a:endParaRPr lang="en-GB" sz="1700" b="1" dirty="0"/>
          </a:p>
        </p:txBody>
      </p:sp>
      <p:graphicFrame>
        <p:nvGraphicFramePr>
          <p:cNvPr id="8" name="Table 7"/>
          <p:cNvGraphicFramePr>
            <a:graphicFrameLocks noGrp="1"/>
          </p:cNvGraphicFramePr>
          <p:nvPr>
            <p:extLst>
              <p:ext uri="{D42A27DB-BD31-4B8C-83A1-F6EECF244321}">
                <p14:modId xmlns:p14="http://schemas.microsoft.com/office/powerpoint/2010/main" val="4206152967"/>
              </p:ext>
            </p:extLst>
          </p:nvPr>
        </p:nvGraphicFramePr>
        <p:xfrm>
          <a:off x="381000" y="1299682"/>
          <a:ext cx="8229600" cy="5039722"/>
        </p:xfrm>
        <a:graphic>
          <a:graphicData uri="http://schemas.openxmlformats.org/drawingml/2006/table">
            <a:tbl>
              <a:tblPr>
                <a:tableStyleId>{B301B821-A1FF-4177-AEE7-76D212191A09}</a:tableStyleId>
              </a:tblPr>
              <a:tblGrid>
                <a:gridCol w="2434539"/>
                <a:gridCol w="2742256"/>
                <a:gridCol w="3052805"/>
              </a:tblGrid>
              <a:tr h="1237737">
                <a:tc>
                  <a:txBody>
                    <a:bodyPr/>
                    <a:lstStyle/>
                    <a:p>
                      <a:pPr marL="0" marR="0" algn="just">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None/>
                      </a:pPr>
                      <a:r>
                        <a:rPr lang="en-GB" sz="1800" kern="1200" dirty="0" smtClean="0">
                          <a:solidFill>
                            <a:schemeClr val="dk1"/>
                          </a:solidFill>
                          <a:latin typeface="+mn-lt"/>
                          <a:ea typeface="+mn-ea"/>
                          <a:cs typeface="+mn-cs"/>
                        </a:rPr>
                        <a:t>To improve coordination between ATS</a:t>
                      </a:r>
                      <a:r>
                        <a:rPr lang="en-GB" sz="1800" kern="1200" baseline="0" dirty="0" smtClean="0">
                          <a:solidFill>
                            <a:schemeClr val="dk1"/>
                          </a:solidFill>
                          <a:latin typeface="+mn-lt"/>
                          <a:ea typeface="+mn-ea"/>
                          <a:cs typeface="+mn-cs"/>
                        </a:rPr>
                        <a:t> Units </a:t>
                      </a:r>
                      <a:r>
                        <a:rPr lang="en-GB" sz="1800" kern="1200" dirty="0" smtClean="0">
                          <a:solidFill>
                            <a:schemeClr val="dk1"/>
                          </a:solidFill>
                          <a:latin typeface="+mn-lt"/>
                          <a:ea typeface="+mn-ea"/>
                          <a:cs typeface="+mn-cs"/>
                        </a:rPr>
                        <a:t> by using AIDC. The transfer of communication in a data link environment improves the efficiency of this process particularly for Oceanic ATSUs</a:t>
                      </a:r>
                      <a:endParaRPr lang="en-GB" sz="1400" b="1" dirty="0">
                        <a:latin typeface="+mn-lt"/>
                        <a:ea typeface="Times New Roman"/>
                        <a:cs typeface="Times New Roman"/>
                      </a:endParaRPr>
                    </a:p>
                  </a:txBody>
                  <a:tcPr marL="66502" marR="66502" marT="0" marB="0"/>
                </a:tc>
                <a:tc hMerge="1">
                  <a:txBody>
                    <a:bodyPr/>
                    <a:lstStyle/>
                    <a:p>
                      <a:endParaRPr lang="en-GB"/>
                    </a:p>
                  </a:txBody>
                  <a:tcPr/>
                </a:tc>
              </a:tr>
              <a:tr h="500307">
                <a:tc>
                  <a:txBody>
                    <a:bodyPr/>
                    <a:lstStyle/>
                    <a:p>
                      <a:pPr marL="0" marR="0" algn="just">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buFontTx/>
                        <a:buChar char="-"/>
                      </a:pPr>
                      <a:r>
                        <a:rPr lang="en-GB" sz="1400" b="1" dirty="0" smtClean="0">
                          <a:latin typeface="+mn-lt"/>
                        </a:rPr>
                        <a:t>KPA-02 Capacity                                    - KPA-04 Efficiency       </a:t>
                      </a:r>
                    </a:p>
                    <a:p>
                      <a:pPr marL="0" marR="0" algn="just">
                        <a:spcBef>
                          <a:spcPts val="0"/>
                        </a:spcBef>
                        <a:spcAft>
                          <a:spcPts val="600"/>
                        </a:spcAft>
                        <a:buFontTx/>
                        <a:buChar char="-"/>
                      </a:pPr>
                      <a:r>
                        <a:rPr lang="en-GB" sz="1400" b="1" dirty="0" smtClean="0">
                          <a:latin typeface="+mn-lt"/>
                        </a:rPr>
                        <a:t> KPA-07 </a:t>
                      </a:r>
                      <a:r>
                        <a:rPr lang="en-GB" sz="1400" b="1" dirty="0">
                          <a:latin typeface="+mn-lt"/>
                        </a:rPr>
                        <a:t>Global </a:t>
                      </a:r>
                      <a:r>
                        <a:rPr lang="en-GB" sz="1400" b="1" dirty="0" smtClean="0">
                          <a:latin typeface="+mn-lt"/>
                        </a:rPr>
                        <a:t>Interoperability</a:t>
                      </a:r>
                      <a:r>
                        <a:rPr lang="en-GB" sz="1400" b="1" baseline="0" dirty="0" smtClean="0">
                          <a:latin typeface="+mn-lt"/>
                        </a:rPr>
                        <a:t>         - </a:t>
                      </a:r>
                      <a:r>
                        <a:rPr lang="en-GB" sz="1400" b="1" dirty="0" smtClean="0">
                          <a:latin typeface="+mn-lt"/>
                        </a:rPr>
                        <a:t>KPA-10 </a:t>
                      </a:r>
                      <a:r>
                        <a:rPr lang="en-GB" sz="1400" b="1" dirty="0">
                          <a:latin typeface="+mn-lt"/>
                        </a:rPr>
                        <a:t>Safety</a:t>
                      </a:r>
                      <a:endParaRPr lang="en-GB" sz="1400" b="1" dirty="0">
                        <a:latin typeface="+mn-lt"/>
                        <a:ea typeface="Times New Roman"/>
                        <a:cs typeface="Times New Roman"/>
                      </a:endParaRPr>
                    </a:p>
                  </a:txBody>
                  <a:tcPr marL="66502" marR="66502" marT="0" marB="0"/>
                </a:tc>
                <a:tc hMerge="1">
                  <a:txBody>
                    <a:bodyPr/>
                    <a:lstStyle/>
                    <a:p>
                      <a:endParaRPr lang="en-GB"/>
                    </a:p>
                  </a:txBody>
                  <a:tcPr/>
                </a:tc>
              </a:tr>
              <a:tr h="424503">
                <a:tc>
                  <a:txBody>
                    <a:bodyPr/>
                    <a:lstStyle/>
                    <a:p>
                      <a:pPr marL="0" marR="0" algn="l">
                        <a:spcBef>
                          <a:spcPts val="0"/>
                        </a:spcBef>
                        <a:spcAft>
                          <a:spcPts val="600"/>
                        </a:spcAft>
                      </a:pPr>
                      <a:r>
                        <a:rPr lang="en-GB" sz="1400" b="1" dirty="0">
                          <a:latin typeface="+mn-lt"/>
                        </a:rPr>
                        <a:t>Operating Environment/Phases of Flight</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All flight phases and all type of ATS units</a:t>
                      </a:r>
                      <a:endParaRPr lang="en-GB" sz="1400" b="1" dirty="0">
                        <a:latin typeface="+mn-lt"/>
                        <a:ea typeface="Times New Roman"/>
                        <a:cs typeface="Times New Roman"/>
                      </a:endParaRPr>
                    </a:p>
                  </a:txBody>
                  <a:tcPr marL="66502" marR="66502" marT="0" marB="0"/>
                </a:tc>
                <a:tc hMerge="1">
                  <a:txBody>
                    <a:bodyPr/>
                    <a:lstStyle/>
                    <a:p>
                      <a:endParaRPr lang="en-GB"/>
                    </a:p>
                  </a:txBody>
                  <a:tcPr/>
                </a:tc>
              </a:tr>
              <a:tr h="571263">
                <a:tc>
                  <a:txBody>
                    <a:bodyPr/>
                    <a:lstStyle/>
                    <a:p>
                      <a:pPr marL="0" marR="0" algn="just">
                        <a:spcBef>
                          <a:spcPts val="0"/>
                        </a:spcBef>
                        <a:spcAft>
                          <a:spcPts val="600"/>
                        </a:spcAft>
                      </a:pPr>
                      <a:r>
                        <a:rPr lang="en-GB" sz="1400" b="1" dirty="0">
                          <a:latin typeface="+mn-lt"/>
                        </a:rPr>
                        <a:t>Applicability </a:t>
                      </a:r>
                    </a:p>
                    <a:p>
                      <a:pPr marL="0" marR="0" algn="just">
                        <a:spcBef>
                          <a:spcPts val="0"/>
                        </a:spcBef>
                        <a:spcAft>
                          <a:spcPts val="600"/>
                        </a:spcAft>
                      </a:pPr>
                      <a:r>
                        <a:rPr lang="en-GB" sz="1400" b="1" dirty="0">
                          <a:latin typeface="+mn-lt"/>
                        </a:rPr>
                        <a:t>Considerations</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Applicable to </a:t>
                      </a:r>
                      <a:r>
                        <a:rPr lang="en-GB" sz="1400" b="1" dirty="0" smtClean="0">
                          <a:latin typeface="+mn-lt"/>
                        </a:rPr>
                        <a:t>min. 2 </a:t>
                      </a:r>
                      <a:r>
                        <a:rPr lang="en-GB" sz="1400" b="1" dirty="0">
                          <a:latin typeface="+mn-lt"/>
                        </a:rPr>
                        <a:t>ACCs dealing with en-route and/or T</a:t>
                      </a:r>
                      <a:r>
                        <a:rPr lang="en-GB" sz="1400" b="1" spc="-20" baseline="0" dirty="0">
                          <a:latin typeface="+mn-lt"/>
                        </a:rPr>
                        <a:t>MA airspace. </a:t>
                      </a:r>
                      <a:r>
                        <a:rPr lang="en-GB" sz="1400" b="1" spc="-20" baseline="0" dirty="0" smtClean="0">
                          <a:latin typeface="+mn-lt"/>
                        </a:rPr>
                        <a:t> Greater </a:t>
                      </a:r>
                      <a:r>
                        <a:rPr lang="en-GB" sz="1400" b="1" spc="-20" baseline="0" dirty="0">
                          <a:latin typeface="+mn-lt"/>
                        </a:rPr>
                        <a:t>number of consecutive participating ACCs </a:t>
                      </a:r>
                      <a:r>
                        <a:rPr lang="en-GB" sz="1400" b="1" spc="-20" baseline="0" dirty="0" smtClean="0">
                          <a:latin typeface="+mn-lt"/>
                          <a:sym typeface="Wingdings"/>
                        </a:rPr>
                        <a:t> </a:t>
                      </a:r>
                      <a:r>
                        <a:rPr lang="en-GB" sz="1400" b="1" spc="-20" baseline="0" dirty="0" smtClean="0">
                          <a:latin typeface="+mn-lt"/>
                        </a:rPr>
                        <a:t>increase </a:t>
                      </a:r>
                      <a:r>
                        <a:rPr lang="en-GB" sz="1400" b="1" spc="-20" baseline="0" dirty="0">
                          <a:latin typeface="+mn-lt"/>
                        </a:rPr>
                        <a:t>the benefits.</a:t>
                      </a:r>
                      <a:endParaRPr lang="en-GB" sz="1400" b="1" spc="-20" baseline="0" dirty="0">
                        <a:latin typeface="+mn-lt"/>
                        <a:ea typeface="Times New Roman"/>
                        <a:cs typeface="Times New Roman"/>
                      </a:endParaRPr>
                    </a:p>
                  </a:txBody>
                  <a:tcPr marL="66502" marR="66502" marT="0" marB="0"/>
                </a:tc>
                <a:tc hMerge="1">
                  <a:txBody>
                    <a:bodyPr/>
                    <a:lstStyle/>
                    <a:p>
                      <a:endParaRPr lang="en-GB"/>
                    </a:p>
                  </a:txBody>
                  <a:tcPr/>
                </a:tc>
              </a:tr>
              <a:tr h="424503">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0"/>
                        </a:spcAft>
                      </a:pPr>
                      <a:r>
                        <a:rPr lang="en-GB" sz="1400" b="1" dirty="0">
                          <a:latin typeface="+mn-lt"/>
                        </a:rPr>
                        <a:t>CM - Conflict management</a:t>
                      </a:r>
                    </a:p>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6502" marR="66502" marT="0" marB="0"/>
                </a:tc>
                <a:tc hMerge="1">
                  <a:txBody>
                    <a:bodyPr/>
                    <a:lstStyle/>
                    <a:p>
                      <a:endParaRPr lang="en-GB"/>
                    </a:p>
                  </a:txBody>
                  <a:tcPr/>
                </a:tc>
              </a:tr>
              <a:tr h="212252">
                <a:tc>
                  <a:txBody>
                    <a:bodyPr/>
                    <a:lstStyle/>
                    <a:p>
                      <a:pPr marL="0" marR="0" algn="just">
                        <a:spcBef>
                          <a:spcPts val="0"/>
                        </a:spcBef>
                        <a:spcAft>
                          <a:spcPts val="600"/>
                        </a:spcAft>
                      </a:pPr>
                      <a:r>
                        <a:rPr lang="en-GB" sz="1400" b="1" dirty="0">
                          <a:latin typeface="+mn-lt"/>
                        </a:rPr>
                        <a:t>Global Plan Initiatives (GPI)</a:t>
                      </a:r>
                      <a:endParaRPr lang="en-GB" sz="1400" b="1" dirty="0">
                        <a:latin typeface="+mn-lt"/>
                        <a:ea typeface="Times New Roman"/>
                        <a:cs typeface="Times New Roman"/>
                      </a:endParaRPr>
                    </a:p>
                  </a:txBody>
                  <a:tcPr marL="66502" marR="66502" marT="0" marB="0"/>
                </a:tc>
                <a:tc gridSpan="2">
                  <a:txBody>
                    <a:bodyPr/>
                    <a:lstStyle/>
                    <a:p>
                      <a:pPr marL="0" marR="0" algn="just">
                        <a:spcBef>
                          <a:spcPts val="0"/>
                        </a:spcBef>
                        <a:spcAft>
                          <a:spcPts val="600"/>
                        </a:spcAft>
                      </a:pPr>
                      <a:r>
                        <a:rPr lang="en-GB" sz="1400" b="1" dirty="0">
                          <a:latin typeface="+mn-lt"/>
                        </a:rPr>
                        <a:t>GPI-16 Decision Support Systems</a:t>
                      </a:r>
                      <a:endParaRPr lang="en-GB" sz="1400" b="1" dirty="0">
                        <a:latin typeface="+mn-lt"/>
                        <a:ea typeface="Times New Roman"/>
                        <a:cs typeface="Times New Roman"/>
                      </a:endParaRPr>
                    </a:p>
                  </a:txBody>
                  <a:tcPr marL="66502" marR="66502" marT="0" marB="0"/>
                </a:tc>
                <a:tc hMerge="1">
                  <a:txBody>
                    <a:bodyPr/>
                    <a:lstStyle/>
                    <a:p>
                      <a:endParaRPr lang="en-GB"/>
                    </a:p>
                  </a:txBody>
                  <a:tcPr/>
                </a:tc>
              </a:tr>
              <a:tr h="212252">
                <a:tc>
                  <a:txBody>
                    <a:bodyPr/>
                    <a:lstStyle/>
                    <a:p>
                      <a:pPr marL="0" marR="0" algn="just">
                        <a:spcBef>
                          <a:spcPts val="0"/>
                        </a:spcBef>
                        <a:spcAft>
                          <a:spcPts val="600"/>
                        </a:spcAft>
                      </a:pPr>
                      <a:r>
                        <a:rPr lang="en-GB" sz="1400" b="1" dirty="0">
                          <a:latin typeface="+mn-lt"/>
                        </a:rPr>
                        <a:t>Pre-Requisites</a:t>
                      </a:r>
                      <a:endParaRPr lang="en-GB" sz="1400" b="1" dirty="0">
                        <a:latin typeface="+mn-lt"/>
                        <a:ea typeface="Times New Roman"/>
                        <a:cs typeface="Times New Roman"/>
                      </a:endParaRPr>
                    </a:p>
                  </a:txBody>
                  <a:tcPr marL="66502" marR="66502" marT="0" marB="0"/>
                </a:tc>
                <a:tc gridSpan="2">
                  <a:txBody>
                    <a:bodyPr/>
                    <a:lstStyle/>
                    <a:p>
                      <a:pPr marL="0" marR="0" algn="just">
                        <a:spcBef>
                          <a:spcPts val="600"/>
                        </a:spcBef>
                        <a:spcAft>
                          <a:spcPts val="600"/>
                        </a:spcAft>
                      </a:pPr>
                      <a:r>
                        <a:rPr lang="en-GB" sz="1400" b="1" dirty="0">
                          <a:latin typeface="+mn-lt"/>
                        </a:rPr>
                        <a:t>Link with </a:t>
                      </a:r>
                      <a:r>
                        <a:rPr lang="en-GB" sz="1400" b="1" dirty="0" smtClean="0">
                          <a:latin typeface="+mn-lt"/>
                        </a:rPr>
                        <a:t>B0-40 (TBO</a:t>
                      </a:r>
                      <a:r>
                        <a:rPr lang="en-GB" sz="1400" b="1" baseline="0" dirty="0" smtClean="0">
                          <a:latin typeface="+mn-lt"/>
                        </a:rPr>
                        <a:t> – DATALINK)</a:t>
                      </a:r>
                      <a:endParaRPr lang="en-GB" sz="1400" b="1" dirty="0">
                        <a:latin typeface="+mn-lt"/>
                        <a:ea typeface="Times New Roman"/>
                        <a:cs typeface="Times New Roman"/>
                      </a:endParaRPr>
                    </a:p>
                  </a:txBody>
                  <a:tcPr marL="66502" marR="66502" marT="0" marB="0"/>
                </a:tc>
                <a:tc hMerge="1">
                  <a:txBody>
                    <a:bodyPr/>
                    <a:lstStyle/>
                    <a:p>
                      <a:endParaRPr lang="en-GB"/>
                    </a:p>
                  </a:txBody>
                  <a:tcPr/>
                </a:tc>
              </a:tr>
              <a:tr h="380842">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6502" marR="66502" marT="0" marB="0"/>
                </a:tc>
              </a:tr>
              <a:tr h="212252">
                <a:tc vMerge="1">
                  <a:txBody>
                    <a:bodyPr/>
                    <a:lstStyle/>
                    <a:p>
                      <a:endParaRPr lang="en-GB"/>
                    </a:p>
                  </a:txBody>
                  <a:tcPr/>
                </a:tc>
                <a:tc>
                  <a:txBody>
                    <a:bodyPr/>
                    <a:lstStyle/>
                    <a:p>
                      <a:pPr marL="0" marR="0" algn="l">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212252">
                <a:tc vMerge="1">
                  <a:txBody>
                    <a:bodyPr/>
                    <a:lstStyle/>
                    <a:p>
                      <a:endParaRPr lang="en-GB"/>
                    </a:p>
                  </a:txBody>
                  <a:tcPr/>
                </a:tc>
                <a:tc>
                  <a:txBody>
                    <a:bodyPr/>
                    <a:lstStyle/>
                    <a:p>
                      <a:pPr marL="0" marR="0" algn="l">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a:latin typeface="+mn-lt"/>
                        </a:rPr>
                        <a:t>No requirement</a:t>
                      </a:r>
                      <a:endParaRPr lang="en-GB" sz="1400" b="1" dirty="0">
                        <a:latin typeface="+mn-lt"/>
                        <a:ea typeface="Times New Roman"/>
                        <a:cs typeface="Times New Roman"/>
                      </a:endParaRPr>
                    </a:p>
                  </a:txBody>
                  <a:tcPr marL="66502" marR="66502" marT="0" marB="0"/>
                </a:tc>
              </a:tr>
              <a:tr h="212252">
                <a:tc vMerge="1">
                  <a:txBody>
                    <a:bodyPr/>
                    <a:lstStyle/>
                    <a:p>
                      <a:endParaRPr lang="en-GB"/>
                    </a:p>
                  </a:txBody>
                  <a:tcPr/>
                </a:tc>
                <a:tc>
                  <a:txBody>
                    <a:bodyPr/>
                    <a:lstStyle/>
                    <a:p>
                      <a:pPr marL="0" marR="0" algn="l">
                        <a:spcBef>
                          <a:spcPts val="0"/>
                        </a:spcBef>
                        <a:spcAft>
                          <a:spcPts val="600"/>
                        </a:spcAft>
                      </a:pPr>
                      <a:r>
                        <a:rPr lang="en-GB" sz="1400" b="1">
                          <a:latin typeface="+mn-lt"/>
                        </a:rPr>
                        <a:t>Ground systems Availability</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212252">
                <a:tc vMerge="1">
                  <a:txBody>
                    <a:bodyPr/>
                    <a:lstStyle/>
                    <a:p>
                      <a:endParaRPr lang="en-GB"/>
                    </a:p>
                  </a:txBody>
                  <a:tcPr/>
                </a:tc>
                <a:tc>
                  <a:txBody>
                    <a:bodyPr/>
                    <a:lstStyle/>
                    <a:p>
                      <a:pPr marL="0" marR="0" algn="l">
                        <a:spcBef>
                          <a:spcPts val="0"/>
                        </a:spcBef>
                        <a:spcAft>
                          <a:spcPts val="600"/>
                        </a:spcAft>
                      </a:pPr>
                      <a:r>
                        <a:rPr lang="en-GB" sz="1400" b="1">
                          <a:latin typeface="+mn-lt"/>
                        </a:rPr>
                        <a:t>Procedures Available</a:t>
                      </a:r>
                      <a:endParaRPr lang="en-GB" sz="1400" b="1">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r h="212252">
                <a:tc vMerge="1">
                  <a:txBody>
                    <a:bodyPr/>
                    <a:lstStyle/>
                    <a:p>
                      <a:endParaRPr lang="en-GB"/>
                    </a:p>
                  </a:txBody>
                  <a:tcPr/>
                </a:tc>
                <a:tc>
                  <a:txBody>
                    <a:bodyPr/>
                    <a:lstStyle/>
                    <a:p>
                      <a:pPr marL="0" marR="0" algn="l">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6502" marR="66502" marT="0" marB="0"/>
                </a:tc>
                <a:tc>
                  <a:txBody>
                    <a:bodyPr/>
                    <a:lstStyle/>
                    <a:p>
                      <a:pPr marL="0" marR="0" algn="just">
                        <a:spcBef>
                          <a:spcPts val="0"/>
                        </a:spcBef>
                        <a:spcAft>
                          <a:spcPts val="600"/>
                        </a:spcAft>
                      </a:pPr>
                      <a:r>
                        <a:rPr lang="en-GB" sz="1400" b="1" dirty="0" smtClean="0">
                          <a:latin typeface="+mn-lt"/>
                        </a:rPr>
                        <a:t>Ready</a:t>
                      </a:r>
                      <a:endParaRPr lang="en-GB" sz="1400" b="1" dirty="0">
                        <a:latin typeface="+mn-lt"/>
                        <a:ea typeface="Times New Roman"/>
                        <a:cs typeface="Times New Roman"/>
                      </a:endParaRPr>
                    </a:p>
                  </a:txBody>
                  <a:tcPr marL="66502" marR="66502" marT="0" marB="0"/>
                </a:tc>
              </a:tr>
            </a:tbl>
          </a:graphicData>
        </a:graphic>
      </p:graphicFrame>
    </p:spTree>
    <p:extLst>
      <p:ext uri="{BB962C8B-B14F-4D97-AF65-F5344CB8AC3E}">
        <p14:creationId xmlns:p14="http://schemas.microsoft.com/office/powerpoint/2010/main" val="303771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524000"/>
            <a:ext cx="8077200" cy="3047999"/>
          </a:xfrm>
        </p:spPr>
        <p:txBody>
          <a:bodyPr>
            <a:noAutofit/>
          </a:bodyPr>
          <a:lstStyle/>
          <a:p>
            <a:r>
              <a:rPr lang="en-GB" dirty="0" smtClean="0"/>
              <a:t>Classical coordination by phone and procedural and/or radar distance separations</a:t>
            </a:r>
          </a:p>
          <a:p>
            <a:pPr marL="342900" lvl="1" indent="-342900">
              <a:buFont typeface="Arial" pitchFamily="34" charset="0"/>
              <a:buChar char="•"/>
            </a:pPr>
            <a:r>
              <a:rPr lang="en-GB" sz="2400" b="1" dirty="0" smtClean="0">
                <a:solidFill>
                  <a:srgbClr val="00B050"/>
                </a:solidFill>
              </a:rPr>
              <a:t>New Flight Plan 2012 and AMHS/IPS (not included in this module) but mapped to this module</a:t>
            </a:r>
            <a:endParaRPr lang="en-CA" sz="2400" b="1" dirty="0" smtClean="0">
              <a:solidFill>
                <a:srgbClr val="00B050"/>
              </a:solidFill>
            </a:endParaRPr>
          </a:p>
          <a:p>
            <a:endParaRPr lang="en-GB" dirty="0">
              <a:solidFill>
                <a:srgbClr val="00B050"/>
              </a:solidFill>
            </a:endParaRPr>
          </a:p>
        </p:txBody>
      </p:sp>
      <p:sp>
        <p:nvSpPr>
          <p:cNvPr id="6" name="Title 2"/>
          <p:cNvSpPr>
            <a:spLocks noGrp="1"/>
          </p:cNvSpPr>
          <p:nvPr>
            <p:ph type="title"/>
          </p:nvPr>
        </p:nvSpPr>
        <p:spPr>
          <a:xfrm>
            <a:off x="0" y="0"/>
            <a:ext cx="9144000" cy="1143000"/>
          </a:xfrm>
        </p:spPr>
        <p:txBody>
          <a:bodyPr/>
          <a:lstStyle/>
          <a:p>
            <a:r>
              <a:rPr lang="en-GB" sz="3200" dirty="0" smtClean="0"/>
              <a:t>Module N° B0-FICE - Baseline</a:t>
            </a:r>
            <a:r>
              <a:rPr lang="en-GB" sz="8000" dirty="0" smtClean="0"/>
              <a:t/>
            </a:r>
            <a:br>
              <a:rPr lang="en-GB" sz="8000" dirty="0" smtClean="0"/>
            </a:br>
            <a:endParaRPr lang="en-GB" sz="2000" dirty="0"/>
          </a:p>
        </p:txBody>
      </p:sp>
    </p:spTree>
    <p:extLst>
      <p:ext uri="{BB962C8B-B14F-4D97-AF65-F5344CB8AC3E}">
        <p14:creationId xmlns:p14="http://schemas.microsoft.com/office/powerpoint/2010/main" val="4100946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524000"/>
            <a:ext cx="8382000" cy="4724400"/>
          </a:xfrm>
        </p:spPr>
        <p:txBody>
          <a:bodyPr>
            <a:noAutofit/>
          </a:bodyPr>
          <a:lstStyle/>
          <a:p>
            <a:pPr>
              <a:buNone/>
            </a:pPr>
            <a:endParaRPr lang="en-GB" sz="600" dirty="0" smtClean="0"/>
          </a:p>
          <a:p>
            <a:r>
              <a:rPr lang="en-GB" dirty="0" smtClean="0"/>
              <a:t>Implementation of the set of AIDC messages in the Flight Data Processing System (FDPS) of the different ATS units </a:t>
            </a:r>
          </a:p>
          <a:p>
            <a:r>
              <a:rPr lang="en-GB" dirty="0" smtClean="0"/>
              <a:t>Establishment of Letter of Agreement (</a:t>
            </a:r>
            <a:r>
              <a:rPr lang="en-GB" dirty="0" err="1" smtClean="0"/>
              <a:t>LoA</a:t>
            </a:r>
            <a:r>
              <a:rPr lang="en-GB" dirty="0" smtClean="0"/>
              <a:t>) to determine the appropriate parameters.</a:t>
            </a:r>
          </a:p>
          <a:p>
            <a:r>
              <a:rPr lang="en-US" dirty="0"/>
              <a:t>F</a:t>
            </a:r>
            <a:r>
              <a:rPr lang="en-US" dirty="0" smtClean="0"/>
              <a:t>irst </a:t>
            </a:r>
            <a:r>
              <a:rPr lang="en-US" dirty="0"/>
              <a:t>step towards </a:t>
            </a:r>
            <a:r>
              <a:rPr lang="en-US" dirty="0" smtClean="0"/>
              <a:t>4D </a:t>
            </a:r>
            <a:r>
              <a:rPr lang="en-US" dirty="0"/>
              <a:t>trajectory </a:t>
            </a:r>
            <a:r>
              <a:rPr lang="en-US" dirty="0" smtClean="0"/>
              <a:t>exchanges between </a:t>
            </a:r>
            <a:r>
              <a:rPr lang="en-US" dirty="0"/>
              <a:t>both </a:t>
            </a:r>
            <a:r>
              <a:rPr lang="en-US" dirty="0" smtClean="0"/>
              <a:t>G/G &amp; A/G </a:t>
            </a:r>
            <a:r>
              <a:rPr lang="en-US" dirty="0"/>
              <a:t>according to the ICAO </a:t>
            </a:r>
            <a:r>
              <a:rPr lang="en-US" i="1" dirty="0" smtClean="0"/>
              <a:t>Operational </a:t>
            </a:r>
            <a:r>
              <a:rPr lang="en-US" i="1" dirty="0"/>
              <a:t>Concept </a:t>
            </a:r>
            <a:r>
              <a:rPr lang="en-US" dirty="0"/>
              <a:t>(Doc 9854</a:t>
            </a:r>
            <a:r>
              <a:rPr lang="en-US" dirty="0" smtClean="0"/>
              <a:t>).</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B0-FICE – Change Brought by </a:t>
            </a:r>
            <a:br>
              <a:rPr lang="en-GB" sz="3200" dirty="0" smtClean="0"/>
            </a:br>
            <a:r>
              <a:rPr lang="en-GB" sz="3200" dirty="0" smtClean="0"/>
              <a:t>the Module</a:t>
            </a:r>
            <a:endParaRPr lang="en-GB" sz="2000" dirty="0"/>
          </a:p>
        </p:txBody>
      </p:sp>
    </p:spTree>
    <p:extLst>
      <p:ext uri="{BB962C8B-B14F-4D97-AF65-F5344CB8AC3E}">
        <p14:creationId xmlns:p14="http://schemas.microsoft.com/office/powerpoint/2010/main" val="3242947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GB" sz="3200" dirty="0" smtClean="0"/>
              <a:t>Module B0-FICE – Intended performance Operational Improvement </a:t>
            </a:r>
            <a:endParaRPr lang="en-GB" sz="2000" dirty="0"/>
          </a:p>
        </p:txBody>
      </p:sp>
      <p:graphicFrame>
        <p:nvGraphicFramePr>
          <p:cNvPr id="8" name="Table 7"/>
          <p:cNvGraphicFramePr>
            <a:graphicFrameLocks noGrp="1"/>
          </p:cNvGraphicFramePr>
          <p:nvPr>
            <p:extLst>
              <p:ext uri="{D42A27DB-BD31-4B8C-83A1-F6EECF244321}">
                <p14:modId xmlns:p14="http://schemas.microsoft.com/office/powerpoint/2010/main" val="3595585993"/>
              </p:ext>
            </p:extLst>
          </p:nvPr>
        </p:nvGraphicFramePr>
        <p:xfrm>
          <a:off x="381000" y="1295400"/>
          <a:ext cx="8458199" cy="5029200"/>
        </p:xfrm>
        <a:graphic>
          <a:graphicData uri="http://schemas.openxmlformats.org/drawingml/2006/table">
            <a:tbl>
              <a:tblPr>
                <a:tableStyleId>{B301B821-A1FF-4177-AEE7-76D212191A09}</a:tableStyleId>
              </a:tblPr>
              <a:tblGrid>
                <a:gridCol w="2438400"/>
                <a:gridCol w="6019799"/>
              </a:tblGrid>
              <a:tr h="1445942">
                <a:tc>
                  <a:txBody>
                    <a:bodyPr/>
                    <a:lstStyle/>
                    <a:p>
                      <a:pPr marL="0" marR="0" algn="l">
                        <a:spcBef>
                          <a:spcPts val="0"/>
                        </a:spcBef>
                        <a:spcAft>
                          <a:spcPts val="300"/>
                        </a:spcAft>
                      </a:pPr>
                      <a:r>
                        <a:rPr lang="en-GB" sz="1800" b="1" dirty="0"/>
                        <a:t>Capacity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buFontTx/>
                        <a:buChar char="-"/>
                      </a:pPr>
                      <a:r>
                        <a:rPr lang="en-GB" sz="1800" b="1" dirty="0" smtClean="0"/>
                        <a:t>Reduced </a:t>
                      </a:r>
                      <a:r>
                        <a:rPr lang="en-GB" sz="1800" b="1" dirty="0"/>
                        <a:t>controller workload </a:t>
                      </a:r>
                      <a:endParaRPr lang="en-GB" sz="1800" b="1" dirty="0" smtClean="0"/>
                    </a:p>
                    <a:p>
                      <a:pPr marL="0" marR="0" algn="just">
                        <a:spcBef>
                          <a:spcPts val="0"/>
                        </a:spcBef>
                        <a:spcAft>
                          <a:spcPts val="600"/>
                        </a:spcAft>
                        <a:buFontTx/>
                        <a:buChar char="-"/>
                      </a:pPr>
                      <a:r>
                        <a:rPr lang="en-GB" sz="1800" b="1" dirty="0" smtClean="0"/>
                        <a:t>Increased </a:t>
                      </a:r>
                      <a:r>
                        <a:rPr lang="en-GB" sz="1800" b="1" dirty="0"/>
                        <a:t>data integrity supporting </a:t>
                      </a:r>
                      <a:endParaRPr lang="en-GB" sz="1800" b="1" dirty="0" smtClean="0"/>
                    </a:p>
                    <a:p>
                      <a:pPr marL="0" marR="0" algn="just">
                        <a:spcBef>
                          <a:spcPts val="0"/>
                        </a:spcBef>
                        <a:spcAft>
                          <a:spcPts val="600"/>
                        </a:spcAft>
                        <a:buFontTx/>
                        <a:buChar char="-"/>
                      </a:pPr>
                      <a:r>
                        <a:rPr lang="en-GB" sz="1800" b="1" dirty="0" smtClean="0"/>
                        <a:t> Reduced </a:t>
                      </a:r>
                      <a:r>
                        <a:rPr lang="en-GB" sz="1800" b="1" dirty="0"/>
                        <a:t>separations translating directly to cross sector or boundary capacity flow increases. </a:t>
                      </a:r>
                      <a:endParaRPr lang="en-GB" sz="1800" b="1" dirty="0">
                        <a:latin typeface="+mn-lt"/>
                        <a:ea typeface="Times New Roman"/>
                        <a:cs typeface="Times New Roman"/>
                      </a:endParaRPr>
                    </a:p>
                  </a:txBody>
                  <a:tcPr marL="64008" marR="64008" marT="64008" marB="64008"/>
                </a:tc>
              </a:tr>
              <a:tr h="998084">
                <a:tc>
                  <a:txBody>
                    <a:bodyPr/>
                    <a:lstStyle/>
                    <a:p>
                      <a:pPr marL="0" marR="0" algn="l">
                        <a:spcBef>
                          <a:spcPts val="0"/>
                        </a:spcBef>
                        <a:spcAft>
                          <a:spcPts val="300"/>
                        </a:spcAft>
                      </a:pPr>
                      <a:r>
                        <a:rPr lang="en-GB" sz="1800" b="1" dirty="0"/>
                        <a:t>Efficiency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smtClean="0"/>
                        <a:t>- Reduced </a:t>
                      </a:r>
                      <a:r>
                        <a:rPr lang="en-GB" sz="1800" b="1" dirty="0"/>
                        <a:t>separation can </a:t>
                      </a:r>
                      <a:r>
                        <a:rPr lang="en-GB" sz="1800" b="1" dirty="0" smtClean="0"/>
                        <a:t>be offered </a:t>
                      </a:r>
                      <a:r>
                        <a:rPr lang="en-GB" sz="1800" b="1" dirty="0"/>
                        <a:t>more frequently to aircraft flight levels closer to the flight optimum; in certain cases, this also translates in reduced en-route holding. </a:t>
                      </a:r>
                      <a:endParaRPr lang="en-GB" sz="1800" b="1" dirty="0">
                        <a:latin typeface="+mn-lt"/>
                        <a:ea typeface="Times New Roman"/>
                        <a:cs typeface="Times New Roman"/>
                      </a:endParaRPr>
                    </a:p>
                  </a:txBody>
                  <a:tcPr marL="64008" marR="64008" marT="64008" marB="64008"/>
                </a:tc>
              </a:tr>
              <a:tr h="1285994">
                <a:tc>
                  <a:txBody>
                    <a:bodyPr/>
                    <a:lstStyle/>
                    <a:p>
                      <a:pPr marL="0" marR="0" algn="l">
                        <a:spcBef>
                          <a:spcPts val="0"/>
                        </a:spcBef>
                        <a:spcAft>
                          <a:spcPts val="300"/>
                        </a:spcAft>
                      </a:pPr>
                      <a:r>
                        <a:rPr lang="en-GB" sz="1800" b="1" dirty="0"/>
                        <a:t>Global Interoperability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Seamlessness: the use of standardised interfaces reduces the cost of development, allows controller to apply the same procedures at the boundaries of all participating centres and border crossing becomes more transparent to flights. </a:t>
                      </a:r>
                      <a:endParaRPr lang="en-GB" sz="1800" b="1" dirty="0">
                        <a:latin typeface="+mn-lt"/>
                        <a:ea typeface="Times New Roman"/>
                        <a:cs typeface="Times New Roman"/>
                      </a:endParaRPr>
                    </a:p>
                  </a:txBody>
                  <a:tcPr marL="64008" marR="64008" marT="64008" marB="64008"/>
                </a:tc>
              </a:tr>
              <a:tr h="422266">
                <a:tc>
                  <a:txBody>
                    <a:bodyPr/>
                    <a:lstStyle/>
                    <a:p>
                      <a:pPr marL="0" marR="0" algn="l">
                        <a:spcBef>
                          <a:spcPts val="0"/>
                        </a:spcBef>
                        <a:spcAft>
                          <a:spcPts val="300"/>
                        </a:spcAft>
                      </a:pPr>
                      <a:r>
                        <a:rPr lang="en-GB" sz="1800" b="1" dirty="0"/>
                        <a:t>Safety</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Better knowledge of more accurate flight plan information</a:t>
                      </a:r>
                      <a:endParaRPr lang="en-GB" sz="1800" b="1" dirty="0">
                        <a:latin typeface="+mn-lt"/>
                        <a:ea typeface="Times New Roman"/>
                        <a:cs typeface="Times New Roman"/>
                      </a:endParaRPr>
                    </a:p>
                  </a:txBody>
                  <a:tcPr marL="64008" marR="64008" marT="64008" marB="64008"/>
                </a:tc>
              </a:tr>
              <a:tr h="876914">
                <a:tc>
                  <a:txBody>
                    <a:bodyPr/>
                    <a:lstStyle/>
                    <a:p>
                      <a:pPr marL="0" marR="0" algn="l">
                        <a:spcBef>
                          <a:spcPts val="0"/>
                        </a:spcBef>
                        <a:spcAft>
                          <a:spcPts val="300"/>
                        </a:spcAft>
                      </a:pPr>
                      <a:r>
                        <a:rPr lang="en-GB" sz="1800" b="1" dirty="0"/>
                        <a:t>CBA</a:t>
                      </a:r>
                      <a:endParaRPr lang="en-GB" sz="1800" b="1" i="0"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b="1" dirty="0"/>
                        <a:t>Increase of throughput at ATC unit boundary, reduced </a:t>
                      </a:r>
                      <a:r>
                        <a:rPr lang="en-GB" sz="1800" b="1" dirty="0" smtClean="0"/>
                        <a:t>ATCO </a:t>
                      </a:r>
                      <a:r>
                        <a:rPr lang="en-GB" sz="1800" b="1" dirty="0"/>
                        <a:t>Workload will exceed FDPS software changes </a:t>
                      </a:r>
                      <a:r>
                        <a:rPr lang="en-GB" sz="1800" b="1" dirty="0" smtClean="0"/>
                        <a:t>cost.</a:t>
                      </a:r>
                      <a:endParaRPr lang="en-GB" sz="18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2014 SIP-AIDC</Type_x0020_Name>
    <Presenter xmlns="2b0c29a6-a2e0-472b-bfb4-397922b0132f">Secretariat</Presenter>
    <Update_x0020_Date xmlns="2b0c29a6-a2e0-472b-bfb4-397922b0132f">28 Oct. 2014</Update_x0020_Date>
    <Number xmlns="2b0c29a6-a2e0-472b-bfb4-397922b0132f">SP/03</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D33510B0B1A4293B0C61CBAE997F1" ma:contentTypeVersion="5" ma:contentTypeDescription="Create a new document." ma:contentTypeScope="" ma:versionID="85e61697bd23b80e8194f9ad22a43be3">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D871AE-CF58-4914-9023-2B217930B75F}"/>
</file>

<file path=customXml/itemProps2.xml><?xml version="1.0" encoding="utf-8"?>
<ds:datastoreItem xmlns:ds="http://schemas.openxmlformats.org/officeDocument/2006/customXml" ds:itemID="{326E1333-9A85-421D-B290-43D82E5D3770}"/>
</file>

<file path=customXml/itemProps3.xml><?xml version="1.0" encoding="utf-8"?>
<ds:datastoreItem xmlns:ds="http://schemas.openxmlformats.org/officeDocument/2006/customXml" ds:itemID="{36C33F0F-B64D-4345-9911-583688730856}"/>
</file>

<file path=docProps/app.xml><?xml version="1.0" encoding="utf-8"?>
<Properties xmlns="http://schemas.openxmlformats.org/officeDocument/2006/extended-properties" xmlns:vt="http://schemas.openxmlformats.org/officeDocument/2006/docPropsVTypes">
  <Template>ICAO</Template>
  <TotalTime>1324</TotalTime>
  <Words>910</Words>
  <Application>Microsoft Office PowerPoint</Application>
  <PresentationFormat>On-screen Show (4:3)</PresentationFormat>
  <Paragraphs>183</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(SIP) ASBU BO-FICE - AIDC Implementation Seminar (Bangkok, Thailand, 28- 31 October 2014)  </vt:lpstr>
      <vt:lpstr>  Aviation System Block Upgrades Module B0-FICE/PIA-2  Increased Interoperability, Efficiency and Capacity through Ground-Ground Integration   </vt:lpstr>
      <vt:lpstr>PowerPoint Presentation</vt:lpstr>
      <vt:lpstr>PowerPoint Presentation</vt:lpstr>
      <vt:lpstr>Global Priorities </vt:lpstr>
      <vt:lpstr>Module N° B0-FICE Increased Interoperability, Efficiency and Capacity through Ground-Ground Integration </vt:lpstr>
      <vt:lpstr>Module N° B0-FICE - Baseline </vt:lpstr>
      <vt:lpstr>Module N° B0-FICE – Change Brought by  the Module</vt:lpstr>
      <vt:lpstr>Module B0-FICE – Intended performance Operational Improvement </vt:lpstr>
      <vt:lpstr>Module N° B0-FICE – Necessary Procedures  (Air &amp; Ground)</vt:lpstr>
      <vt:lpstr>Module B0-FICE – Necessary System Capability</vt:lpstr>
      <vt:lpstr>Module B0-FICE – Training and Qualification Requirements</vt:lpstr>
      <vt:lpstr>Module N° B0-FICE – Regulatory/Standardization needs  and Approval Plan (Air &amp; Ground)</vt:lpstr>
      <vt:lpstr>Module B0- FICE – Reference Documents </vt:lpstr>
      <vt:lpstr>Global Dash Board Monitoring</vt:lpstr>
      <vt:lpstr>Conclusion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B0-FICE/PIA-2</dc:title>
  <dc:creator>lkhammar</dc:creator>
  <cp:lastModifiedBy>Li, Peng</cp:lastModifiedBy>
  <cp:revision>212</cp:revision>
  <dcterms:created xsi:type="dcterms:W3CDTF">2010-09-24T14:59:54Z</dcterms:created>
  <dcterms:modified xsi:type="dcterms:W3CDTF">2014-10-28T08:25:59Z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0x0101004AED33510B0B1A4293B0C61CBAE997F1</vt:lpwstr>
  </property>
</Properties>
</file>